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 id="266" r:id="rId38"/>
  </p:sldIdLst>
  <p:sldSz cx="9753600" cy="73152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ibre Franklin" charset="1" panose="00000500000000000000"/>
      <p:regular r:id="rId10"/>
    </p:embeddedFont>
    <p:embeddedFont>
      <p:font typeface="Libre Franklin Bold" charset="1" panose="00000800000000000000"/>
      <p:regular r:id="rId11"/>
    </p:embeddedFont>
    <p:embeddedFont>
      <p:font typeface="Libre Franklin Italics" charset="1" panose="00000500000000000000"/>
      <p:regular r:id="rId12"/>
    </p:embeddedFont>
    <p:embeddedFont>
      <p:font typeface="Libre Franklin Bold Italics" charset="1" panose="00000800000000000000"/>
      <p:regular r:id="rId13"/>
    </p:embeddedFont>
    <p:embeddedFont>
      <p:font typeface="Libre Franklin Thin" charset="1" panose="00000300000000000000"/>
      <p:regular r:id="rId14"/>
    </p:embeddedFont>
    <p:embeddedFont>
      <p:font typeface="Libre Franklin Thin Italics" charset="1" panose="00000300000000000000"/>
      <p:regular r:id="rId15"/>
    </p:embeddedFont>
    <p:embeddedFont>
      <p:font typeface="Libre Franklin Extra-Light" charset="1" panose="00000300000000000000"/>
      <p:regular r:id="rId16"/>
    </p:embeddedFont>
    <p:embeddedFont>
      <p:font typeface="Libre Franklin Extra-Light Italics" charset="1" panose="00000300000000000000"/>
      <p:regular r:id="rId17"/>
    </p:embeddedFont>
    <p:embeddedFont>
      <p:font typeface="Libre Franklin Light" charset="1" panose="00000400000000000000"/>
      <p:regular r:id="rId18"/>
    </p:embeddedFont>
    <p:embeddedFont>
      <p:font typeface="Libre Franklin Light Italics" charset="1" panose="00000400000000000000"/>
      <p:regular r:id="rId19"/>
    </p:embeddedFont>
    <p:embeddedFont>
      <p:font typeface="Libre Franklin Medium" charset="1" panose="00000600000000000000"/>
      <p:regular r:id="rId20"/>
    </p:embeddedFont>
    <p:embeddedFont>
      <p:font typeface="Libre Franklin Medium Italics" charset="1" panose="00000600000000000000"/>
      <p:regular r:id="rId21"/>
    </p:embeddedFont>
    <p:embeddedFont>
      <p:font typeface="Libre Franklin Semi-Bold" charset="1" panose="00000700000000000000"/>
      <p:regular r:id="rId22"/>
    </p:embeddedFont>
    <p:embeddedFont>
      <p:font typeface="Libre Franklin Semi-Bold Italics" charset="1" panose="00000700000000000000"/>
      <p:regular r:id="rId23"/>
    </p:embeddedFont>
    <p:embeddedFont>
      <p:font typeface="Libre Franklin Ultra-Bold" charset="1" panose="00000900000000000000"/>
      <p:regular r:id="rId24"/>
    </p:embeddedFont>
    <p:embeddedFont>
      <p:font typeface="Libre Franklin Ultra-Bold Italics" charset="1" panose="00000900000000000000"/>
      <p:regular r:id="rId25"/>
    </p:embeddedFont>
    <p:embeddedFont>
      <p:font typeface="Libre Franklin Heavy" charset="1" panose="00000A00000000000000"/>
      <p:regular r:id="rId26"/>
    </p:embeddedFont>
    <p:embeddedFont>
      <p:font typeface="Libre Franklin Heavy Italics"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4.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4.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4.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 Id="rId6" Target="../media/image16.jpeg" Type="http://schemas.openxmlformats.org/officeDocument/2006/relationships/image"/><Relationship Id="rId7" Target="../media/image7.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4.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19200" y="-1219200"/>
            <a:ext cx="7315200" cy="9753600"/>
          </a:xfrm>
          <a:custGeom>
            <a:avLst/>
            <a:gdLst/>
            <a:ahLst/>
            <a:cxnLst/>
            <a:rect r="r" b="b" t="t" l="l"/>
            <a:pathLst>
              <a:path h="9753600" w="7315200">
                <a:moveTo>
                  <a:pt x="7315200" y="0"/>
                </a:moveTo>
                <a:lnTo>
                  <a:pt x="7315200" y="9753600"/>
                </a:lnTo>
                <a:lnTo>
                  <a:pt x="0" y="9753600"/>
                </a:lnTo>
                <a:lnTo>
                  <a:pt x="0" y="0"/>
                </a:lnTo>
                <a:lnTo>
                  <a:pt x="7315200" y="0"/>
                </a:lnTo>
                <a:close/>
              </a:path>
            </a:pathLst>
          </a:custGeom>
          <a:blipFill>
            <a:blip r:embed="rId2"/>
            <a:stretch>
              <a:fillRect l="0" t="-3285" r="0" b="-3285"/>
            </a:stretch>
          </a:blipFill>
        </p:spPr>
      </p:sp>
      <p:grpSp>
        <p:nvGrpSpPr>
          <p:cNvPr name="Group 3" id="3"/>
          <p:cNvGrpSpPr/>
          <p:nvPr/>
        </p:nvGrpSpPr>
        <p:grpSpPr>
          <a:xfrm rot="0">
            <a:off x="899898" y="1622113"/>
            <a:ext cx="7953804" cy="4070974"/>
            <a:chOff x="0" y="0"/>
            <a:chExt cx="21979117" cy="11249511"/>
          </a:xfrm>
        </p:grpSpPr>
        <p:sp>
          <p:nvSpPr>
            <p:cNvPr name="Freeform 4" id="4"/>
            <p:cNvSpPr/>
            <p:nvPr/>
          </p:nvSpPr>
          <p:spPr>
            <a:xfrm flipH="false" flipV="false" rot="0">
              <a:off x="0" y="0"/>
              <a:ext cx="21979117" cy="11249511"/>
            </a:xfrm>
            <a:custGeom>
              <a:avLst/>
              <a:gdLst/>
              <a:ahLst/>
              <a:cxnLst/>
              <a:rect r="r" b="b" t="t" l="l"/>
              <a:pathLst>
                <a:path h="11249511" w="21979117">
                  <a:moveTo>
                    <a:pt x="0" y="0"/>
                  </a:moveTo>
                  <a:lnTo>
                    <a:pt x="0" y="11249511"/>
                  </a:lnTo>
                  <a:lnTo>
                    <a:pt x="21979117" y="11249511"/>
                  </a:lnTo>
                  <a:lnTo>
                    <a:pt x="21979117" y="0"/>
                  </a:lnTo>
                  <a:lnTo>
                    <a:pt x="0" y="0"/>
                  </a:lnTo>
                  <a:close/>
                  <a:moveTo>
                    <a:pt x="21918157" y="11188551"/>
                  </a:moveTo>
                  <a:lnTo>
                    <a:pt x="59690" y="11188551"/>
                  </a:lnTo>
                  <a:lnTo>
                    <a:pt x="59690" y="59690"/>
                  </a:lnTo>
                  <a:lnTo>
                    <a:pt x="21918157" y="59690"/>
                  </a:lnTo>
                  <a:lnTo>
                    <a:pt x="21918157" y="11188551"/>
                  </a:lnTo>
                  <a:close/>
                </a:path>
              </a:pathLst>
            </a:custGeom>
            <a:solidFill>
              <a:srgbClr val="FFFFFF">
                <a:alpha val="40000"/>
              </a:srgbClr>
            </a:solidFill>
          </p:spPr>
        </p:sp>
      </p:grpSp>
      <p:grpSp>
        <p:nvGrpSpPr>
          <p:cNvPr name="Group 5" id="5"/>
          <p:cNvGrpSpPr/>
          <p:nvPr/>
        </p:nvGrpSpPr>
        <p:grpSpPr>
          <a:xfrm rot="0">
            <a:off x="2178172" y="-95250"/>
            <a:ext cx="5397257" cy="652961"/>
            <a:chOff x="0" y="0"/>
            <a:chExt cx="7196342" cy="870615"/>
          </a:xfrm>
        </p:grpSpPr>
        <p:sp>
          <p:nvSpPr>
            <p:cNvPr name="Freeform 6" id="6"/>
            <p:cNvSpPr/>
            <p:nvPr/>
          </p:nvSpPr>
          <p:spPr>
            <a:xfrm flipH="false" flipV="false" rot="0">
              <a:off x="0" y="0"/>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3529313" y="0"/>
              <a:ext cx="137715" cy="358378"/>
            </a:xfrm>
            <a:custGeom>
              <a:avLst/>
              <a:gdLst/>
              <a:ahLst/>
              <a:cxnLst/>
              <a:rect r="r" b="b" t="t" l="l"/>
              <a:pathLst>
                <a:path h="358378" w="137715">
                  <a:moveTo>
                    <a:pt x="0" y="0"/>
                  </a:moveTo>
                  <a:lnTo>
                    <a:pt x="137716" y="0"/>
                  </a:lnTo>
                  <a:lnTo>
                    <a:pt x="137716" y="358378"/>
                  </a:lnTo>
                  <a:lnTo>
                    <a:pt x="0" y="358378"/>
                  </a:lnTo>
                  <a:lnTo>
                    <a:pt x="0" y="0"/>
                  </a:lnTo>
                  <a:close/>
                </a:path>
              </a:pathLst>
            </a:custGeom>
            <a:blipFill>
              <a:blip r:embed="rId3">
                <a:extLst>
                  <a:ext uri="{96DAC541-7B7A-43D3-8B79-37D633B846F1}">
                    <asvg:svgBlip xmlns:asvg="http://schemas.microsoft.com/office/drawing/2016/SVG/main" r:embed="rId4"/>
                  </a:ext>
                </a:extLst>
              </a:blip>
              <a:stretch>
                <a:fillRect l="0" t="-142931" r="0" b="0"/>
              </a:stretch>
            </a:blipFill>
          </p:spPr>
        </p:sp>
        <p:sp>
          <p:nvSpPr>
            <p:cNvPr name="Freeform 8" id="8"/>
            <p:cNvSpPr/>
            <p:nvPr/>
          </p:nvSpPr>
          <p:spPr>
            <a:xfrm flipH="false" flipV="false" rot="0">
              <a:off x="7058627" y="0"/>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Freeform 9" id="9"/>
          <p:cNvSpPr/>
          <p:nvPr/>
        </p:nvSpPr>
        <p:spPr>
          <a:xfrm flipH="false" flipV="false" rot="-10800000">
            <a:off x="4825157" y="7141667"/>
            <a:ext cx="103287" cy="268783"/>
          </a:xfrm>
          <a:custGeom>
            <a:avLst/>
            <a:gdLst/>
            <a:ahLst/>
            <a:cxnLst/>
            <a:rect r="r" b="b" t="t" l="l"/>
            <a:pathLst>
              <a:path h="268783" w="103287">
                <a:moveTo>
                  <a:pt x="0" y="0"/>
                </a:moveTo>
                <a:lnTo>
                  <a:pt x="103286" y="0"/>
                </a:lnTo>
                <a:lnTo>
                  <a:pt x="103286" y="268783"/>
                </a:lnTo>
                <a:lnTo>
                  <a:pt x="0" y="268783"/>
                </a:lnTo>
                <a:lnTo>
                  <a:pt x="0" y="0"/>
                </a:lnTo>
                <a:close/>
              </a:path>
            </a:pathLst>
          </a:custGeom>
          <a:blipFill>
            <a:blip r:embed="rId3">
              <a:extLst>
                <a:ext uri="{96DAC541-7B7A-43D3-8B79-37D633B846F1}">
                  <asvg:svgBlip xmlns:asvg="http://schemas.microsoft.com/office/drawing/2016/SVG/main" r:embed="rId4"/>
                </a:ext>
              </a:extLst>
            </a:blip>
            <a:stretch>
              <a:fillRect l="0" t="-142931" r="0" b="0"/>
            </a:stretch>
          </a:blipFill>
        </p:spPr>
      </p:sp>
      <p:grpSp>
        <p:nvGrpSpPr>
          <p:cNvPr name="Group 10" id="10"/>
          <p:cNvGrpSpPr/>
          <p:nvPr/>
        </p:nvGrpSpPr>
        <p:grpSpPr>
          <a:xfrm rot="0">
            <a:off x="2178172" y="6852739"/>
            <a:ext cx="5397257" cy="652961"/>
            <a:chOff x="0" y="0"/>
            <a:chExt cx="7196342" cy="870615"/>
          </a:xfrm>
        </p:grpSpPr>
        <p:sp>
          <p:nvSpPr>
            <p:cNvPr name="Freeform 11" id="11"/>
            <p:cNvSpPr/>
            <p:nvPr/>
          </p:nvSpPr>
          <p:spPr>
            <a:xfrm flipH="false" flipV="false" rot="-10800000">
              <a:off x="7058627" y="0"/>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0" y="0"/>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Freeform 13" id="13"/>
          <p:cNvSpPr/>
          <p:nvPr/>
        </p:nvSpPr>
        <p:spPr>
          <a:xfrm flipH="false" flipV="false" rot="2010572">
            <a:off x="2506914" y="1311309"/>
            <a:ext cx="4739772" cy="4692581"/>
          </a:xfrm>
          <a:custGeom>
            <a:avLst/>
            <a:gdLst/>
            <a:ahLst/>
            <a:cxnLst/>
            <a:rect r="r" b="b" t="t" l="l"/>
            <a:pathLst>
              <a:path h="4692581" w="4739772">
                <a:moveTo>
                  <a:pt x="0" y="0"/>
                </a:moveTo>
                <a:lnTo>
                  <a:pt x="4739772" y="0"/>
                </a:lnTo>
                <a:lnTo>
                  <a:pt x="4739772" y="4692582"/>
                </a:lnTo>
                <a:lnTo>
                  <a:pt x="0" y="4692582"/>
                </a:lnTo>
                <a:lnTo>
                  <a:pt x="0" y="0"/>
                </a:lnTo>
                <a:close/>
              </a:path>
            </a:pathLst>
          </a:custGeom>
          <a:blipFill>
            <a:blip r:embed="rId5"/>
            <a:stretch>
              <a:fillRect l="0" t="-1005" r="0" b="0"/>
            </a:stretch>
          </a:blipFill>
        </p:spPr>
      </p:sp>
      <p:sp>
        <p:nvSpPr>
          <p:cNvPr name="Freeform 14" id="14"/>
          <p:cNvSpPr/>
          <p:nvPr/>
        </p:nvSpPr>
        <p:spPr>
          <a:xfrm flipH="false" flipV="false" rot="0">
            <a:off x="381924" y="3029613"/>
            <a:ext cx="166716" cy="1255975"/>
          </a:xfrm>
          <a:custGeom>
            <a:avLst/>
            <a:gdLst/>
            <a:ahLst/>
            <a:cxnLst/>
            <a:rect r="r" b="b" t="t" l="l"/>
            <a:pathLst>
              <a:path h="1255975" w="166716">
                <a:moveTo>
                  <a:pt x="0" y="0"/>
                </a:moveTo>
                <a:lnTo>
                  <a:pt x="166716" y="0"/>
                </a:lnTo>
                <a:lnTo>
                  <a:pt x="166716" y="1255974"/>
                </a:lnTo>
                <a:lnTo>
                  <a:pt x="0" y="1255974"/>
                </a:lnTo>
                <a:lnTo>
                  <a:pt x="0" y="0"/>
                </a:lnTo>
                <a:close/>
              </a:path>
            </a:pathLst>
          </a:custGeom>
          <a:blipFill>
            <a:blip r:embed="rId6">
              <a:extLst>
                <a:ext uri="{96DAC541-7B7A-43D3-8B79-37D633B846F1}">
                  <asvg:svgBlip xmlns:asvg="http://schemas.microsoft.com/office/drawing/2016/SVG/main" r:embed="rId7"/>
                </a:ext>
              </a:extLst>
            </a:blip>
            <a:stretch>
              <a:fillRect l="0" t="0" r="-710066" b="0"/>
            </a:stretch>
          </a:blipFill>
        </p:spPr>
      </p:sp>
      <p:sp>
        <p:nvSpPr>
          <p:cNvPr name="Freeform 15" id="15"/>
          <p:cNvSpPr/>
          <p:nvPr/>
        </p:nvSpPr>
        <p:spPr>
          <a:xfrm flipH="false" flipV="false" rot="0">
            <a:off x="9204960" y="3029613"/>
            <a:ext cx="166716" cy="1255975"/>
          </a:xfrm>
          <a:custGeom>
            <a:avLst/>
            <a:gdLst/>
            <a:ahLst/>
            <a:cxnLst/>
            <a:rect r="r" b="b" t="t" l="l"/>
            <a:pathLst>
              <a:path h="1255975" w="166716">
                <a:moveTo>
                  <a:pt x="0" y="0"/>
                </a:moveTo>
                <a:lnTo>
                  <a:pt x="166716" y="0"/>
                </a:lnTo>
                <a:lnTo>
                  <a:pt x="166716" y="1255974"/>
                </a:lnTo>
                <a:lnTo>
                  <a:pt x="0" y="1255974"/>
                </a:lnTo>
                <a:lnTo>
                  <a:pt x="0" y="0"/>
                </a:lnTo>
                <a:close/>
              </a:path>
            </a:pathLst>
          </a:custGeom>
          <a:blipFill>
            <a:blip r:embed="rId6">
              <a:extLst>
                <a:ext uri="{96DAC541-7B7A-43D3-8B79-37D633B846F1}">
                  <asvg:svgBlip xmlns:asvg="http://schemas.microsoft.com/office/drawing/2016/SVG/main" r:embed="rId7"/>
                </a:ext>
              </a:extLst>
            </a:blip>
            <a:stretch>
              <a:fillRect l="0" t="0" r="-710066" b="0"/>
            </a:stretch>
          </a:blipFill>
        </p:spPr>
      </p:sp>
      <p:grpSp>
        <p:nvGrpSpPr>
          <p:cNvPr name="Group 16" id="16"/>
          <p:cNvGrpSpPr/>
          <p:nvPr/>
        </p:nvGrpSpPr>
        <p:grpSpPr>
          <a:xfrm rot="0">
            <a:off x="1435610" y="2996703"/>
            <a:ext cx="6882381" cy="1321794"/>
            <a:chOff x="0" y="0"/>
            <a:chExt cx="9176508" cy="1762392"/>
          </a:xfrm>
        </p:grpSpPr>
        <p:sp>
          <p:nvSpPr>
            <p:cNvPr name="TextBox 17" id="17"/>
            <p:cNvSpPr txBox="true"/>
            <p:nvPr/>
          </p:nvSpPr>
          <p:spPr>
            <a:xfrm rot="0">
              <a:off x="0" y="104775"/>
              <a:ext cx="9176508" cy="1025267"/>
            </a:xfrm>
            <a:prstGeom prst="rect">
              <a:avLst/>
            </a:prstGeom>
          </p:spPr>
          <p:txBody>
            <a:bodyPr anchor="t" rtlCol="false" tIns="0" lIns="0" bIns="0" rIns="0">
              <a:spAutoFit/>
            </a:bodyPr>
            <a:lstStyle/>
            <a:p>
              <a:pPr algn="ctr">
                <a:lnSpc>
                  <a:spcPts val="5600"/>
                </a:lnSpc>
              </a:pPr>
              <a:r>
                <a:rPr lang="en-US" sz="5600">
                  <a:solidFill>
                    <a:srgbClr val="FFFFFF"/>
                  </a:solidFill>
                  <a:ea typeface="Libre Franklin Bold"/>
                </a:rPr>
                <a:t>東吳大學參訪</a:t>
              </a:r>
            </a:p>
          </p:txBody>
        </p:sp>
        <p:sp>
          <p:nvSpPr>
            <p:cNvPr name="TextBox 18" id="18"/>
            <p:cNvSpPr txBox="true"/>
            <p:nvPr/>
          </p:nvSpPr>
          <p:spPr>
            <a:xfrm rot="0">
              <a:off x="3047478" y="1366043"/>
              <a:ext cx="3081551" cy="396349"/>
            </a:xfrm>
            <a:prstGeom prst="rect">
              <a:avLst/>
            </a:prstGeom>
          </p:spPr>
          <p:txBody>
            <a:bodyPr anchor="t" rtlCol="false" tIns="0" lIns="0" bIns="0" rIns="0">
              <a:spAutoFit/>
            </a:bodyPr>
            <a:lstStyle/>
            <a:p>
              <a:pPr algn="ctr">
                <a:lnSpc>
                  <a:spcPts val="2520"/>
                </a:lnSpc>
                <a:spcBef>
                  <a:spcPct val="0"/>
                </a:spcBef>
              </a:pPr>
              <a:r>
                <a:rPr lang="en-US" sz="1800">
                  <a:solidFill>
                    <a:srgbClr val="FFFFFF"/>
                  </a:solidFill>
                  <a:latin typeface="Libre Franklin Semi-Bold"/>
                  <a:ea typeface="Libre Franklin Semi-Bold"/>
                </a:rPr>
                <a:t>10217黃靖芸</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31520" y="731520"/>
            <a:ext cx="2028891" cy="1957880"/>
          </a:xfrm>
          <a:custGeom>
            <a:avLst/>
            <a:gdLst/>
            <a:ahLst/>
            <a:cxnLst/>
            <a:rect r="r" b="b" t="t" l="l"/>
            <a:pathLst>
              <a:path h="1957880" w="2028891">
                <a:moveTo>
                  <a:pt x="0" y="0"/>
                </a:moveTo>
                <a:lnTo>
                  <a:pt x="2028891" y="0"/>
                </a:lnTo>
                <a:lnTo>
                  <a:pt x="2028891" y="1957880"/>
                </a:lnTo>
                <a:lnTo>
                  <a:pt x="0" y="1957880"/>
                </a:lnTo>
                <a:lnTo>
                  <a:pt x="0" y="0"/>
                </a:lnTo>
                <a:close/>
              </a:path>
            </a:pathLst>
          </a:custGeom>
          <a:blipFill>
            <a:blip r:embed="rId2"/>
            <a:stretch>
              <a:fillRect l="0" t="0" r="0" b="0"/>
            </a:stretch>
          </a:blipFill>
        </p:spPr>
      </p:sp>
      <p:sp>
        <p:nvSpPr>
          <p:cNvPr name="TextBox 3" id="3"/>
          <p:cNvSpPr txBox="true"/>
          <p:nvPr/>
        </p:nvSpPr>
        <p:spPr>
          <a:xfrm rot="0">
            <a:off x="1654643" y="1345068"/>
            <a:ext cx="2604257" cy="730784"/>
          </a:xfrm>
          <a:prstGeom prst="rect">
            <a:avLst/>
          </a:prstGeom>
        </p:spPr>
        <p:txBody>
          <a:bodyPr anchor="t" rtlCol="false" tIns="0" lIns="0" bIns="0" rIns="0">
            <a:spAutoFit/>
          </a:bodyPr>
          <a:lstStyle/>
          <a:p>
            <a:pPr>
              <a:lnSpc>
                <a:spcPts val="5759"/>
              </a:lnSpc>
            </a:pPr>
            <a:r>
              <a:rPr lang="en-US" sz="4799">
                <a:solidFill>
                  <a:srgbClr val="000000"/>
                </a:solidFill>
                <a:ea typeface="Libre Franklin Bold"/>
              </a:rPr>
              <a:t>心之所悟</a:t>
            </a:r>
          </a:p>
        </p:txBody>
      </p:sp>
      <p:grpSp>
        <p:nvGrpSpPr>
          <p:cNvPr name="Group 4" id="4"/>
          <p:cNvGrpSpPr/>
          <p:nvPr/>
        </p:nvGrpSpPr>
        <p:grpSpPr>
          <a:xfrm rot="0">
            <a:off x="1354375" y="3299000"/>
            <a:ext cx="1971185" cy="1832470"/>
            <a:chOff x="0" y="0"/>
            <a:chExt cx="2628247" cy="2443294"/>
          </a:xfrm>
        </p:grpSpPr>
        <p:sp>
          <p:nvSpPr>
            <p:cNvPr name="TextBox 5" id="5"/>
            <p:cNvSpPr txBox="true"/>
            <p:nvPr/>
          </p:nvSpPr>
          <p:spPr>
            <a:xfrm rot="0">
              <a:off x="0" y="602422"/>
              <a:ext cx="2628247" cy="1840872"/>
            </a:xfrm>
            <a:prstGeom prst="rect">
              <a:avLst/>
            </a:prstGeom>
          </p:spPr>
          <p:txBody>
            <a:bodyPr anchor="t" rtlCol="false" tIns="0" lIns="0" bIns="0" rIns="0">
              <a:spAutoFit/>
            </a:bodyPr>
            <a:lstStyle/>
            <a:p>
              <a:pPr>
                <a:lnSpc>
                  <a:spcPts val="2250"/>
                </a:lnSpc>
              </a:pPr>
              <a:r>
                <a:rPr lang="en-US" sz="1500">
                  <a:solidFill>
                    <a:srgbClr val="000000"/>
                  </a:solidFill>
                  <a:ea typeface="Libre Franklin"/>
                </a:rPr>
                <a:t>起初的我聽信了友人的想法差一點就會錯過一個有趣有意義的參訪機會，我想我應該要查清楚之後再去下定論！</a:t>
              </a:r>
            </a:p>
          </p:txBody>
        </p:sp>
        <p:sp>
          <p:nvSpPr>
            <p:cNvPr name="TextBox 6" id="6"/>
            <p:cNvSpPr txBox="true"/>
            <p:nvPr/>
          </p:nvSpPr>
          <p:spPr>
            <a:xfrm rot="0">
              <a:off x="0" y="-38100"/>
              <a:ext cx="2628247" cy="396349"/>
            </a:xfrm>
            <a:prstGeom prst="rect">
              <a:avLst/>
            </a:prstGeom>
          </p:spPr>
          <p:txBody>
            <a:bodyPr anchor="t" rtlCol="false" tIns="0" lIns="0" bIns="0" rIns="0">
              <a:spAutoFit/>
            </a:bodyPr>
            <a:lstStyle/>
            <a:p>
              <a:pPr>
                <a:lnSpc>
                  <a:spcPts val="2520"/>
                </a:lnSpc>
                <a:spcBef>
                  <a:spcPct val="0"/>
                </a:spcBef>
              </a:pPr>
              <a:r>
                <a:rPr lang="en-US" sz="1800">
                  <a:solidFill>
                    <a:srgbClr val="000000"/>
                  </a:solidFill>
                  <a:ea typeface="Libre Franklin Semi-Bold"/>
                </a:rPr>
                <a:t>序幕</a:t>
              </a:r>
            </a:p>
          </p:txBody>
        </p:sp>
      </p:grpSp>
      <p:grpSp>
        <p:nvGrpSpPr>
          <p:cNvPr name="Group 7" id="7"/>
          <p:cNvGrpSpPr/>
          <p:nvPr/>
        </p:nvGrpSpPr>
        <p:grpSpPr>
          <a:xfrm rot="0">
            <a:off x="4202635" y="3299000"/>
            <a:ext cx="1971185" cy="1551972"/>
            <a:chOff x="0" y="0"/>
            <a:chExt cx="2628247" cy="2069295"/>
          </a:xfrm>
        </p:grpSpPr>
        <p:sp>
          <p:nvSpPr>
            <p:cNvPr name="TextBox 8" id="8"/>
            <p:cNvSpPr txBox="true"/>
            <p:nvPr/>
          </p:nvSpPr>
          <p:spPr>
            <a:xfrm rot="0">
              <a:off x="0" y="602313"/>
              <a:ext cx="2628247" cy="1466982"/>
            </a:xfrm>
            <a:prstGeom prst="rect">
              <a:avLst/>
            </a:prstGeom>
          </p:spPr>
          <p:txBody>
            <a:bodyPr anchor="t" rtlCol="false" tIns="0" lIns="0" bIns="0" rIns="0">
              <a:spAutoFit/>
            </a:bodyPr>
            <a:lstStyle/>
            <a:p>
              <a:pPr>
                <a:lnSpc>
                  <a:spcPts val="2250"/>
                </a:lnSpc>
              </a:pPr>
              <a:r>
                <a:rPr lang="en-US" sz="1500">
                  <a:solidFill>
                    <a:srgbClr val="000000"/>
                  </a:solidFill>
                  <a:ea typeface="Libre Franklin"/>
                </a:rPr>
                <a:t>有時候不能只看一間學校是私立還是國立，更應該注重的是學校的風氣和是否適合自己 </a:t>
              </a:r>
            </a:p>
          </p:txBody>
        </p:sp>
        <p:sp>
          <p:nvSpPr>
            <p:cNvPr name="TextBox 9" id="9"/>
            <p:cNvSpPr txBox="true"/>
            <p:nvPr/>
          </p:nvSpPr>
          <p:spPr>
            <a:xfrm rot="0">
              <a:off x="0" y="-38100"/>
              <a:ext cx="2628247" cy="396240"/>
            </a:xfrm>
            <a:prstGeom prst="rect">
              <a:avLst/>
            </a:prstGeom>
          </p:spPr>
          <p:txBody>
            <a:bodyPr anchor="t" rtlCol="false" tIns="0" lIns="0" bIns="0" rIns="0">
              <a:spAutoFit/>
            </a:bodyPr>
            <a:lstStyle/>
            <a:p>
              <a:pPr>
                <a:lnSpc>
                  <a:spcPts val="2520"/>
                </a:lnSpc>
                <a:spcBef>
                  <a:spcPct val="0"/>
                </a:spcBef>
              </a:pPr>
              <a:r>
                <a:rPr lang="en-US" sz="1800">
                  <a:solidFill>
                    <a:srgbClr val="000000"/>
                  </a:solidFill>
                  <a:ea typeface="Libre Franklin Bold"/>
                </a:rPr>
                <a:t>體悟</a:t>
              </a:r>
            </a:p>
          </p:txBody>
        </p:sp>
      </p:grpSp>
      <p:grpSp>
        <p:nvGrpSpPr>
          <p:cNvPr name="Group 10" id="10"/>
          <p:cNvGrpSpPr/>
          <p:nvPr/>
        </p:nvGrpSpPr>
        <p:grpSpPr>
          <a:xfrm rot="0">
            <a:off x="7050895" y="3299000"/>
            <a:ext cx="1971185" cy="2954138"/>
            <a:chOff x="0" y="0"/>
            <a:chExt cx="2628247" cy="3938851"/>
          </a:xfrm>
        </p:grpSpPr>
        <p:sp>
          <p:nvSpPr>
            <p:cNvPr name="TextBox 11" id="11"/>
            <p:cNvSpPr txBox="true"/>
            <p:nvPr/>
          </p:nvSpPr>
          <p:spPr>
            <a:xfrm rot="0">
              <a:off x="0" y="602422"/>
              <a:ext cx="2628247" cy="3336429"/>
            </a:xfrm>
            <a:prstGeom prst="rect">
              <a:avLst/>
            </a:prstGeom>
          </p:spPr>
          <p:txBody>
            <a:bodyPr anchor="t" rtlCol="false" tIns="0" lIns="0" bIns="0" rIns="0">
              <a:spAutoFit/>
            </a:bodyPr>
            <a:lstStyle/>
            <a:p>
              <a:pPr>
                <a:lnSpc>
                  <a:spcPts val="2250"/>
                </a:lnSpc>
              </a:pPr>
              <a:r>
                <a:rPr lang="en-US" sz="1500">
                  <a:solidFill>
                    <a:srgbClr val="000000"/>
                  </a:solidFill>
                  <a:ea typeface="Libre Franklin"/>
                </a:rPr>
                <a:t>參訪結束後，意猶未盡的翻看著那些活動時的相片，使我對志願的想法有了些動搖，也許東吳不是我最喜歡的學校，可是我能很肯定的是，在我發現第一志願並不適合我時，東吳大學將會「篡位」</a:t>
              </a:r>
            </a:p>
          </p:txBody>
        </p:sp>
        <p:sp>
          <p:nvSpPr>
            <p:cNvPr name="TextBox 12" id="12"/>
            <p:cNvSpPr txBox="true"/>
            <p:nvPr/>
          </p:nvSpPr>
          <p:spPr>
            <a:xfrm rot="0">
              <a:off x="0" y="-38100"/>
              <a:ext cx="2628247" cy="396349"/>
            </a:xfrm>
            <a:prstGeom prst="rect">
              <a:avLst/>
            </a:prstGeom>
          </p:spPr>
          <p:txBody>
            <a:bodyPr anchor="t" rtlCol="false" tIns="0" lIns="0" bIns="0" rIns="0">
              <a:spAutoFit/>
            </a:bodyPr>
            <a:lstStyle/>
            <a:p>
              <a:pPr>
                <a:lnSpc>
                  <a:spcPts val="2520"/>
                </a:lnSpc>
                <a:spcBef>
                  <a:spcPct val="0"/>
                </a:spcBef>
              </a:pPr>
              <a:r>
                <a:rPr lang="en-US" sz="1800">
                  <a:solidFill>
                    <a:srgbClr val="000000"/>
                  </a:solidFill>
                  <a:ea typeface="Libre Franklin Semi-Bold"/>
                </a:rPr>
                <a:t>終之幕</a:t>
              </a:r>
            </a:p>
          </p:txBody>
        </p:sp>
      </p:grpSp>
      <p:sp>
        <p:nvSpPr>
          <p:cNvPr name="Freeform 13" id="13"/>
          <p:cNvSpPr/>
          <p:nvPr/>
        </p:nvSpPr>
        <p:spPr>
          <a:xfrm flipH="false" flipV="false" rot="0">
            <a:off x="3865" y="6819535"/>
            <a:ext cx="1350510" cy="1255975"/>
          </a:xfrm>
          <a:custGeom>
            <a:avLst/>
            <a:gdLst/>
            <a:ahLst/>
            <a:cxnLst/>
            <a:rect r="r" b="b" t="t" l="l"/>
            <a:pathLst>
              <a:path h="1255975" w="1350510">
                <a:moveTo>
                  <a:pt x="0" y="0"/>
                </a:moveTo>
                <a:lnTo>
                  <a:pt x="1350510" y="0"/>
                </a:lnTo>
                <a:lnTo>
                  <a:pt x="1350510" y="1255975"/>
                </a:lnTo>
                <a:lnTo>
                  <a:pt x="0" y="12559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8346825" y="-524455"/>
            <a:ext cx="1350510" cy="1255975"/>
          </a:xfrm>
          <a:custGeom>
            <a:avLst/>
            <a:gdLst/>
            <a:ahLst/>
            <a:cxnLst/>
            <a:rect r="r" b="b" t="t" l="l"/>
            <a:pathLst>
              <a:path h="1255975" w="1350510">
                <a:moveTo>
                  <a:pt x="0" y="0"/>
                </a:moveTo>
                <a:lnTo>
                  <a:pt x="1350510" y="0"/>
                </a:lnTo>
                <a:lnTo>
                  <a:pt x="1350510" y="1255975"/>
                </a:lnTo>
                <a:lnTo>
                  <a:pt x="0" y="12559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19200" y="-1219200"/>
            <a:ext cx="7315200" cy="9753600"/>
          </a:xfrm>
          <a:custGeom>
            <a:avLst/>
            <a:gdLst/>
            <a:ahLst/>
            <a:cxnLst/>
            <a:rect r="r" b="b" t="t" l="l"/>
            <a:pathLst>
              <a:path h="9753600" w="7315200">
                <a:moveTo>
                  <a:pt x="7315200" y="0"/>
                </a:moveTo>
                <a:lnTo>
                  <a:pt x="7315200" y="9753600"/>
                </a:lnTo>
                <a:lnTo>
                  <a:pt x="0" y="9753600"/>
                </a:lnTo>
                <a:lnTo>
                  <a:pt x="0" y="0"/>
                </a:lnTo>
                <a:lnTo>
                  <a:pt x="7315200" y="0"/>
                </a:lnTo>
                <a:close/>
              </a:path>
            </a:pathLst>
          </a:custGeom>
          <a:blipFill>
            <a:blip r:embed="rId2"/>
            <a:stretch>
              <a:fillRect l="0" t="-13461" r="-17890" b="-12176"/>
            </a:stretch>
          </a:blipFill>
        </p:spPr>
      </p:sp>
      <p:grpSp>
        <p:nvGrpSpPr>
          <p:cNvPr name="Group 3" id="3"/>
          <p:cNvGrpSpPr/>
          <p:nvPr/>
        </p:nvGrpSpPr>
        <p:grpSpPr>
          <a:xfrm rot="0">
            <a:off x="2844883" y="2733222"/>
            <a:ext cx="4063834" cy="3018440"/>
            <a:chOff x="0" y="0"/>
            <a:chExt cx="11229782" cy="8340996"/>
          </a:xfrm>
        </p:grpSpPr>
        <p:sp>
          <p:nvSpPr>
            <p:cNvPr name="Freeform 4" id="4"/>
            <p:cNvSpPr/>
            <p:nvPr/>
          </p:nvSpPr>
          <p:spPr>
            <a:xfrm flipH="false" flipV="false" rot="0">
              <a:off x="0" y="0"/>
              <a:ext cx="11229782" cy="8340996"/>
            </a:xfrm>
            <a:custGeom>
              <a:avLst/>
              <a:gdLst/>
              <a:ahLst/>
              <a:cxnLst/>
              <a:rect r="r" b="b" t="t" l="l"/>
              <a:pathLst>
                <a:path h="8340996" w="11229782">
                  <a:moveTo>
                    <a:pt x="0" y="0"/>
                  </a:moveTo>
                  <a:lnTo>
                    <a:pt x="0" y="8340996"/>
                  </a:lnTo>
                  <a:lnTo>
                    <a:pt x="11229782" y="8340996"/>
                  </a:lnTo>
                  <a:lnTo>
                    <a:pt x="11229782" y="0"/>
                  </a:lnTo>
                  <a:lnTo>
                    <a:pt x="0" y="0"/>
                  </a:lnTo>
                  <a:close/>
                  <a:moveTo>
                    <a:pt x="11168822" y="8280036"/>
                  </a:moveTo>
                  <a:lnTo>
                    <a:pt x="59690" y="8280036"/>
                  </a:lnTo>
                  <a:lnTo>
                    <a:pt x="59690" y="59690"/>
                  </a:lnTo>
                  <a:lnTo>
                    <a:pt x="11168822" y="59690"/>
                  </a:lnTo>
                  <a:lnTo>
                    <a:pt x="11168822" y="8280036"/>
                  </a:lnTo>
                  <a:close/>
                </a:path>
              </a:pathLst>
            </a:custGeom>
            <a:solidFill>
              <a:srgbClr val="FFFFFF">
                <a:alpha val="47843"/>
              </a:srgbClr>
            </a:solidFill>
          </p:spPr>
        </p:sp>
      </p:grpSp>
      <p:sp>
        <p:nvSpPr>
          <p:cNvPr name="TextBox 5" id="5"/>
          <p:cNvSpPr txBox="true"/>
          <p:nvPr/>
        </p:nvSpPr>
        <p:spPr>
          <a:xfrm rot="0">
            <a:off x="3418269" y="4240314"/>
            <a:ext cx="2917061" cy="927103"/>
          </a:xfrm>
          <a:prstGeom prst="rect">
            <a:avLst/>
          </a:prstGeom>
        </p:spPr>
        <p:txBody>
          <a:bodyPr anchor="t" rtlCol="false" tIns="0" lIns="0" bIns="0" rIns="0">
            <a:spAutoFit/>
          </a:bodyPr>
          <a:lstStyle/>
          <a:p>
            <a:pPr algn="ctr">
              <a:lnSpc>
                <a:spcPts val="2520"/>
              </a:lnSpc>
              <a:spcBef>
                <a:spcPct val="0"/>
              </a:spcBef>
            </a:pPr>
            <a:r>
              <a:rPr lang="en-US" sz="1800">
                <a:solidFill>
                  <a:srgbClr val="FFFFFF"/>
                </a:solidFill>
                <a:latin typeface="Libre Franklin Semi-Bold"/>
              </a:rPr>
              <a:t>LET US KNOW IF YOU HAVE QUESTIONS OR CLARIFICATIONS.</a:t>
            </a:r>
          </a:p>
        </p:txBody>
      </p:sp>
      <p:sp>
        <p:nvSpPr>
          <p:cNvPr name="Freeform 6" id="6"/>
          <p:cNvSpPr/>
          <p:nvPr/>
        </p:nvSpPr>
        <p:spPr>
          <a:xfrm flipH="false" flipV="false" rot="5400000">
            <a:off x="3793409" y="1649831"/>
            <a:ext cx="2166782" cy="2166782"/>
          </a:xfrm>
          <a:custGeom>
            <a:avLst/>
            <a:gdLst/>
            <a:ahLst/>
            <a:cxnLst/>
            <a:rect r="r" b="b" t="t" l="l"/>
            <a:pathLst>
              <a:path h="2166782" w="2166782">
                <a:moveTo>
                  <a:pt x="0" y="0"/>
                </a:moveTo>
                <a:lnTo>
                  <a:pt x="2166782" y="0"/>
                </a:lnTo>
                <a:lnTo>
                  <a:pt x="2166782" y="2166782"/>
                </a:lnTo>
                <a:lnTo>
                  <a:pt x="0" y="2166782"/>
                </a:lnTo>
                <a:lnTo>
                  <a:pt x="0" y="0"/>
                </a:lnTo>
                <a:close/>
              </a:path>
            </a:pathLst>
          </a:custGeom>
          <a:blipFill>
            <a:blip r:embed="rId3"/>
            <a:stretch>
              <a:fillRect l="0" t="0" r="0" b="0"/>
            </a:stretch>
          </a:blipFill>
        </p:spPr>
      </p:sp>
      <p:sp>
        <p:nvSpPr>
          <p:cNvPr name="TextBox 7" id="7"/>
          <p:cNvSpPr txBox="true"/>
          <p:nvPr/>
        </p:nvSpPr>
        <p:spPr>
          <a:xfrm rot="0">
            <a:off x="3006852" y="2369719"/>
            <a:ext cx="3522540" cy="727007"/>
          </a:xfrm>
          <a:prstGeom prst="rect">
            <a:avLst/>
          </a:prstGeom>
        </p:spPr>
        <p:txBody>
          <a:bodyPr anchor="t" rtlCol="false" tIns="0" lIns="0" bIns="0" rIns="0">
            <a:spAutoFit/>
          </a:bodyPr>
          <a:lstStyle/>
          <a:p>
            <a:pPr algn="ctr">
              <a:lnSpc>
                <a:spcPts val="5759"/>
              </a:lnSpc>
            </a:pPr>
            <a:r>
              <a:rPr lang="en-US" sz="4800">
                <a:solidFill>
                  <a:srgbClr val="FFFFFF"/>
                </a:solidFill>
                <a:latin typeface="Libre Franklin Bold"/>
              </a:rPr>
              <a:t>Thank you!</a:t>
            </a:r>
          </a:p>
        </p:txBody>
      </p:sp>
      <p:sp>
        <p:nvSpPr>
          <p:cNvPr name="Freeform 8" id="8"/>
          <p:cNvSpPr/>
          <p:nvPr/>
        </p:nvSpPr>
        <p:spPr>
          <a:xfrm flipH="false" flipV="false" rot="0">
            <a:off x="38100" y="38100"/>
            <a:ext cx="1350510" cy="1255975"/>
          </a:xfrm>
          <a:custGeom>
            <a:avLst/>
            <a:gdLst/>
            <a:ahLst/>
            <a:cxnLst/>
            <a:rect r="r" b="b" t="t" l="l"/>
            <a:pathLst>
              <a:path h="1255975" w="1350510">
                <a:moveTo>
                  <a:pt x="0" y="0"/>
                </a:moveTo>
                <a:lnTo>
                  <a:pt x="1350510" y="0"/>
                </a:lnTo>
                <a:lnTo>
                  <a:pt x="1350510" y="1255975"/>
                </a:lnTo>
                <a:lnTo>
                  <a:pt x="0" y="12559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8355465" y="6002075"/>
            <a:ext cx="1350510" cy="1255975"/>
          </a:xfrm>
          <a:custGeom>
            <a:avLst/>
            <a:gdLst/>
            <a:ahLst/>
            <a:cxnLst/>
            <a:rect r="r" b="b" t="t" l="l"/>
            <a:pathLst>
              <a:path h="1255975" w="1350510">
                <a:moveTo>
                  <a:pt x="0" y="0"/>
                </a:moveTo>
                <a:lnTo>
                  <a:pt x="1350510" y="0"/>
                </a:lnTo>
                <a:lnTo>
                  <a:pt x="1350510" y="1255975"/>
                </a:lnTo>
                <a:lnTo>
                  <a:pt x="0" y="12559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0800000">
            <a:off x="8826438" y="3249946"/>
            <a:ext cx="103287" cy="652961"/>
          </a:xfrm>
          <a:custGeom>
            <a:avLst/>
            <a:gdLst/>
            <a:ahLst/>
            <a:cxnLst/>
            <a:rect r="r" b="b" t="t" l="l"/>
            <a:pathLst>
              <a:path h="652961" w="103287">
                <a:moveTo>
                  <a:pt x="0" y="0"/>
                </a:moveTo>
                <a:lnTo>
                  <a:pt x="103287" y="0"/>
                </a:lnTo>
                <a:lnTo>
                  <a:pt x="103287" y="652961"/>
                </a:lnTo>
                <a:lnTo>
                  <a:pt x="0" y="6529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10800000">
            <a:off x="7609324" y="1463040"/>
            <a:ext cx="103287" cy="388804"/>
          </a:xfrm>
          <a:custGeom>
            <a:avLst/>
            <a:gdLst/>
            <a:ahLst/>
            <a:cxnLst/>
            <a:rect r="r" b="b" t="t" l="l"/>
            <a:pathLst>
              <a:path h="388804" w="103287">
                <a:moveTo>
                  <a:pt x="0" y="0"/>
                </a:moveTo>
                <a:lnTo>
                  <a:pt x="103287" y="0"/>
                </a:lnTo>
                <a:lnTo>
                  <a:pt x="103287" y="388804"/>
                </a:lnTo>
                <a:lnTo>
                  <a:pt x="0" y="388804"/>
                </a:lnTo>
                <a:lnTo>
                  <a:pt x="0" y="0"/>
                </a:lnTo>
                <a:close/>
              </a:path>
            </a:pathLst>
          </a:custGeom>
          <a:blipFill>
            <a:blip r:embed="rId6">
              <a:extLst>
                <a:ext uri="{96DAC541-7B7A-43D3-8B79-37D633B846F1}">
                  <asvg:svgBlip xmlns:asvg="http://schemas.microsoft.com/office/drawing/2016/SVG/main" r:embed="rId7"/>
                </a:ext>
              </a:extLst>
            </a:blip>
            <a:stretch>
              <a:fillRect l="0" t="0" r="0" b="-67940"/>
            </a:stretch>
          </a:blipFill>
        </p:spPr>
      </p:sp>
      <p:sp>
        <p:nvSpPr>
          <p:cNvPr name="Freeform 12" id="12"/>
          <p:cNvSpPr/>
          <p:nvPr/>
        </p:nvSpPr>
        <p:spPr>
          <a:xfrm flipH="false" flipV="false" rot="-10800000">
            <a:off x="7609324" y="5362858"/>
            <a:ext cx="103287" cy="388804"/>
          </a:xfrm>
          <a:custGeom>
            <a:avLst/>
            <a:gdLst/>
            <a:ahLst/>
            <a:cxnLst/>
            <a:rect r="r" b="b" t="t" l="l"/>
            <a:pathLst>
              <a:path h="388804" w="103287">
                <a:moveTo>
                  <a:pt x="0" y="0"/>
                </a:moveTo>
                <a:lnTo>
                  <a:pt x="103287" y="0"/>
                </a:lnTo>
                <a:lnTo>
                  <a:pt x="103287" y="388804"/>
                </a:lnTo>
                <a:lnTo>
                  <a:pt x="0" y="388804"/>
                </a:lnTo>
                <a:lnTo>
                  <a:pt x="0" y="0"/>
                </a:lnTo>
                <a:close/>
              </a:path>
            </a:pathLst>
          </a:custGeom>
          <a:blipFill>
            <a:blip r:embed="rId6">
              <a:extLst>
                <a:ext uri="{96DAC541-7B7A-43D3-8B79-37D633B846F1}">
                  <asvg:svgBlip xmlns:asvg="http://schemas.microsoft.com/office/drawing/2016/SVG/main" r:embed="rId7"/>
                </a:ext>
              </a:extLst>
            </a:blip>
            <a:stretch>
              <a:fillRect l="0" t="0" r="0" b="-67940"/>
            </a:stretch>
          </a:blipFill>
        </p:spPr>
      </p:sp>
      <p:sp>
        <p:nvSpPr>
          <p:cNvPr name="Freeform 13" id="13"/>
          <p:cNvSpPr/>
          <p:nvPr/>
        </p:nvSpPr>
        <p:spPr>
          <a:xfrm flipH="false" flipV="false" rot="0">
            <a:off x="782679" y="3311795"/>
            <a:ext cx="103287" cy="652961"/>
          </a:xfrm>
          <a:custGeom>
            <a:avLst/>
            <a:gdLst/>
            <a:ahLst/>
            <a:cxnLst/>
            <a:rect r="r" b="b" t="t" l="l"/>
            <a:pathLst>
              <a:path h="652961" w="103287">
                <a:moveTo>
                  <a:pt x="0" y="0"/>
                </a:moveTo>
                <a:lnTo>
                  <a:pt x="103286" y="0"/>
                </a:lnTo>
                <a:lnTo>
                  <a:pt x="103286" y="652961"/>
                </a:lnTo>
                <a:lnTo>
                  <a:pt x="0" y="6529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999793" y="5362858"/>
            <a:ext cx="103287" cy="388804"/>
          </a:xfrm>
          <a:custGeom>
            <a:avLst/>
            <a:gdLst/>
            <a:ahLst/>
            <a:cxnLst/>
            <a:rect r="r" b="b" t="t" l="l"/>
            <a:pathLst>
              <a:path h="388804" w="103287">
                <a:moveTo>
                  <a:pt x="0" y="0"/>
                </a:moveTo>
                <a:lnTo>
                  <a:pt x="103286" y="0"/>
                </a:lnTo>
                <a:lnTo>
                  <a:pt x="103286" y="388804"/>
                </a:lnTo>
                <a:lnTo>
                  <a:pt x="0" y="388804"/>
                </a:lnTo>
                <a:lnTo>
                  <a:pt x="0" y="0"/>
                </a:lnTo>
                <a:close/>
              </a:path>
            </a:pathLst>
          </a:custGeom>
          <a:blipFill>
            <a:blip r:embed="rId6">
              <a:extLst>
                <a:ext uri="{96DAC541-7B7A-43D3-8B79-37D633B846F1}">
                  <asvg:svgBlip xmlns:asvg="http://schemas.microsoft.com/office/drawing/2016/SVG/main" r:embed="rId7"/>
                </a:ext>
              </a:extLst>
            </a:blip>
            <a:stretch>
              <a:fillRect l="0" t="0" r="0" b="-67940"/>
            </a:stretch>
          </a:blipFill>
        </p:spPr>
      </p:sp>
      <p:sp>
        <p:nvSpPr>
          <p:cNvPr name="Freeform 15" id="15"/>
          <p:cNvSpPr/>
          <p:nvPr/>
        </p:nvSpPr>
        <p:spPr>
          <a:xfrm flipH="false" flipV="false" rot="0">
            <a:off x="1999793" y="1463040"/>
            <a:ext cx="103287" cy="388804"/>
          </a:xfrm>
          <a:custGeom>
            <a:avLst/>
            <a:gdLst/>
            <a:ahLst/>
            <a:cxnLst/>
            <a:rect r="r" b="b" t="t" l="l"/>
            <a:pathLst>
              <a:path h="388804" w="103287">
                <a:moveTo>
                  <a:pt x="0" y="0"/>
                </a:moveTo>
                <a:lnTo>
                  <a:pt x="103286" y="0"/>
                </a:lnTo>
                <a:lnTo>
                  <a:pt x="103286" y="388804"/>
                </a:lnTo>
                <a:lnTo>
                  <a:pt x="0" y="388804"/>
                </a:lnTo>
                <a:lnTo>
                  <a:pt x="0" y="0"/>
                </a:lnTo>
                <a:close/>
              </a:path>
            </a:pathLst>
          </a:custGeom>
          <a:blipFill>
            <a:blip r:embed="rId6">
              <a:extLst>
                <a:ext uri="{96DAC541-7B7A-43D3-8B79-37D633B846F1}">
                  <asvg:svgBlip xmlns:asvg="http://schemas.microsoft.com/office/drawing/2016/SVG/main" r:embed="rId7"/>
                </a:ext>
              </a:extLst>
            </a:blip>
            <a:stretch>
              <a:fillRect l="0" t="0" r="0" b="-6794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4056" y="2678660"/>
            <a:ext cx="2028891" cy="1957880"/>
          </a:xfrm>
          <a:custGeom>
            <a:avLst/>
            <a:gdLst/>
            <a:ahLst/>
            <a:cxnLst/>
            <a:rect r="r" b="b" t="t" l="l"/>
            <a:pathLst>
              <a:path h="1957880" w="2028891">
                <a:moveTo>
                  <a:pt x="0" y="0"/>
                </a:moveTo>
                <a:lnTo>
                  <a:pt x="2028891" y="0"/>
                </a:lnTo>
                <a:lnTo>
                  <a:pt x="2028891" y="1957880"/>
                </a:lnTo>
                <a:lnTo>
                  <a:pt x="0" y="1957880"/>
                </a:lnTo>
                <a:lnTo>
                  <a:pt x="0" y="0"/>
                </a:lnTo>
                <a:close/>
              </a:path>
            </a:pathLst>
          </a:custGeom>
          <a:blipFill>
            <a:blip r:embed="rId2"/>
            <a:stretch>
              <a:fillRect l="0" t="0" r="0" b="0"/>
            </a:stretch>
          </a:blipFill>
        </p:spPr>
      </p:sp>
      <p:sp>
        <p:nvSpPr>
          <p:cNvPr name="TextBox 3" id="3"/>
          <p:cNvSpPr txBox="true"/>
          <p:nvPr/>
        </p:nvSpPr>
        <p:spPr>
          <a:xfrm rot="0">
            <a:off x="1713022" y="3233738"/>
            <a:ext cx="3747344" cy="847725"/>
          </a:xfrm>
          <a:prstGeom prst="rect">
            <a:avLst/>
          </a:prstGeom>
        </p:spPr>
        <p:txBody>
          <a:bodyPr anchor="t" rtlCol="false" tIns="0" lIns="0" bIns="0" rIns="0">
            <a:spAutoFit/>
          </a:bodyPr>
          <a:lstStyle/>
          <a:p>
            <a:pPr>
              <a:lnSpc>
                <a:spcPts val="6720"/>
              </a:lnSpc>
            </a:pPr>
            <a:r>
              <a:rPr lang="en-US" sz="5600">
                <a:solidFill>
                  <a:srgbClr val="000000"/>
                </a:solidFill>
                <a:ea typeface="Libre Franklin Bold"/>
              </a:rPr>
              <a:t>思想的變化</a:t>
            </a:r>
          </a:p>
        </p:txBody>
      </p:sp>
      <p:sp>
        <p:nvSpPr>
          <p:cNvPr name="TextBox 4" id="4"/>
          <p:cNvSpPr txBox="true"/>
          <p:nvPr/>
        </p:nvSpPr>
        <p:spPr>
          <a:xfrm rot="0">
            <a:off x="5748960" y="2491740"/>
            <a:ext cx="2750584" cy="2150745"/>
          </a:xfrm>
          <a:prstGeom prst="rect">
            <a:avLst/>
          </a:prstGeom>
        </p:spPr>
        <p:txBody>
          <a:bodyPr anchor="t" rtlCol="false" tIns="0" lIns="0" bIns="0" rIns="0">
            <a:spAutoFit/>
          </a:bodyPr>
          <a:lstStyle/>
          <a:p>
            <a:pPr marL="453390" indent="-226695" lvl="1">
              <a:lnSpc>
                <a:spcPts val="4410"/>
              </a:lnSpc>
              <a:buFont typeface="Arial"/>
              <a:buChar char="•"/>
            </a:pPr>
            <a:r>
              <a:rPr lang="en-US" sz="2100">
                <a:solidFill>
                  <a:srgbClr val="000000"/>
                </a:solidFill>
                <a:ea typeface="Libre Franklin"/>
              </a:rPr>
              <a:t>初想</a:t>
            </a:r>
          </a:p>
          <a:p>
            <a:pPr marL="453390" indent="-226695" lvl="1">
              <a:lnSpc>
                <a:spcPts val="4410"/>
              </a:lnSpc>
              <a:buFont typeface="Arial"/>
              <a:buChar char="•"/>
            </a:pPr>
            <a:r>
              <a:rPr lang="en-US" sz="2100">
                <a:solidFill>
                  <a:srgbClr val="000000"/>
                </a:solidFill>
                <a:ea typeface="Libre Franklin"/>
              </a:rPr>
              <a:t>轉念</a:t>
            </a:r>
          </a:p>
          <a:p>
            <a:pPr marL="453390" indent="-226695" lvl="1">
              <a:lnSpc>
                <a:spcPts val="4410"/>
              </a:lnSpc>
              <a:buFont typeface="Arial"/>
              <a:buChar char="•"/>
            </a:pPr>
            <a:r>
              <a:rPr lang="en-US" sz="2100">
                <a:solidFill>
                  <a:srgbClr val="000000"/>
                </a:solidFill>
                <a:ea typeface="Libre Franklin"/>
              </a:rPr>
              <a:t>見聞</a:t>
            </a:r>
          </a:p>
          <a:p>
            <a:pPr marL="453390" indent="-226695" lvl="1">
              <a:lnSpc>
                <a:spcPts val="4410"/>
              </a:lnSpc>
              <a:buFont typeface="Arial"/>
              <a:buChar char="•"/>
            </a:pPr>
            <a:r>
              <a:rPr lang="en-US" sz="2100">
                <a:solidFill>
                  <a:srgbClr val="000000"/>
                </a:solidFill>
                <a:ea typeface="Libre Franklin"/>
              </a:rPr>
              <a:t>成長</a:t>
            </a:r>
          </a:p>
        </p:txBody>
      </p:sp>
      <p:sp>
        <p:nvSpPr>
          <p:cNvPr name="Freeform 5" id="5"/>
          <p:cNvSpPr/>
          <p:nvPr/>
        </p:nvSpPr>
        <p:spPr>
          <a:xfrm flipH="false" flipV="false" rot="0">
            <a:off x="8307840" y="5963975"/>
            <a:ext cx="1350510" cy="1255975"/>
          </a:xfrm>
          <a:custGeom>
            <a:avLst/>
            <a:gdLst/>
            <a:ahLst/>
            <a:cxnLst/>
            <a:rect r="r" b="b" t="t" l="l"/>
            <a:pathLst>
              <a:path h="1255975" w="1350510">
                <a:moveTo>
                  <a:pt x="0" y="0"/>
                </a:moveTo>
                <a:lnTo>
                  <a:pt x="1350510" y="0"/>
                </a:lnTo>
                <a:lnTo>
                  <a:pt x="1350510" y="1255975"/>
                </a:lnTo>
                <a:lnTo>
                  <a:pt x="0" y="12559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19200" y="-1219200"/>
            <a:ext cx="7315200" cy="9753600"/>
          </a:xfrm>
          <a:custGeom>
            <a:avLst/>
            <a:gdLst/>
            <a:ahLst/>
            <a:cxnLst/>
            <a:rect r="r" b="b" t="t" l="l"/>
            <a:pathLst>
              <a:path h="9753600" w="7315200">
                <a:moveTo>
                  <a:pt x="7315200" y="0"/>
                </a:moveTo>
                <a:lnTo>
                  <a:pt x="7315200" y="9753600"/>
                </a:lnTo>
                <a:lnTo>
                  <a:pt x="0" y="9753600"/>
                </a:lnTo>
                <a:lnTo>
                  <a:pt x="0" y="0"/>
                </a:lnTo>
                <a:lnTo>
                  <a:pt x="7315200" y="0"/>
                </a:lnTo>
                <a:close/>
              </a:path>
            </a:pathLst>
          </a:custGeom>
          <a:blipFill>
            <a:blip r:embed="rId2"/>
            <a:stretch>
              <a:fillRect l="0" t="-16388" r="-23938" b="-15695"/>
            </a:stretch>
          </a:blipFill>
        </p:spPr>
      </p:sp>
      <p:grpSp>
        <p:nvGrpSpPr>
          <p:cNvPr name="Group 3" id="3"/>
          <p:cNvGrpSpPr/>
          <p:nvPr/>
        </p:nvGrpSpPr>
        <p:grpSpPr>
          <a:xfrm rot="0">
            <a:off x="2425615" y="1069562"/>
            <a:ext cx="6445702" cy="5176076"/>
            <a:chOff x="0" y="0"/>
            <a:chExt cx="17811707" cy="14303292"/>
          </a:xfrm>
        </p:grpSpPr>
        <p:sp>
          <p:nvSpPr>
            <p:cNvPr name="Freeform 4" id="4"/>
            <p:cNvSpPr/>
            <p:nvPr/>
          </p:nvSpPr>
          <p:spPr>
            <a:xfrm flipH="false" flipV="false" rot="0">
              <a:off x="0" y="0"/>
              <a:ext cx="17811707" cy="14303293"/>
            </a:xfrm>
            <a:custGeom>
              <a:avLst/>
              <a:gdLst/>
              <a:ahLst/>
              <a:cxnLst/>
              <a:rect r="r" b="b" t="t" l="l"/>
              <a:pathLst>
                <a:path h="14303293" w="17811707">
                  <a:moveTo>
                    <a:pt x="0" y="0"/>
                  </a:moveTo>
                  <a:lnTo>
                    <a:pt x="0" y="14303293"/>
                  </a:lnTo>
                  <a:lnTo>
                    <a:pt x="17811707" y="14303293"/>
                  </a:lnTo>
                  <a:lnTo>
                    <a:pt x="17811707" y="0"/>
                  </a:lnTo>
                  <a:lnTo>
                    <a:pt x="0" y="0"/>
                  </a:lnTo>
                  <a:close/>
                  <a:moveTo>
                    <a:pt x="17750748" y="14242332"/>
                  </a:moveTo>
                  <a:lnTo>
                    <a:pt x="59690" y="14242332"/>
                  </a:lnTo>
                  <a:lnTo>
                    <a:pt x="59690" y="59690"/>
                  </a:lnTo>
                  <a:lnTo>
                    <a:pt x="17750748" y="59690"/>
                  </a:lnTo>
                  <a:lnTo>
                    <a:pt x="17750748" y="14242332"/>
                  </a:lnTo>
                  <a:close/>
                </a:path>
              </a:pathLst>
            </a:custGeom>
            <a:solidFill>
              <a:srgbClr val="FFFFFF">
                <a:alpha val="40000"/>
              </a:srgbClr>
            </a:solidFill>
          </p:spPr>
        </p:sp>
      </p:grpSp>
      <p:sp>
        <p:nvSpPr>
          <p:cNvPr name="Freeform 5" id="5"/>
          <p:cNvSpPr/>
          <p:nvPr/>
        </p:nvSpPr>
        <p:spPr>
          <a:xfrm flipH="false" flipV="false" rot="2010572">
            <a:off x="1521157" y="2172357"/>
            <a:ext cx="2802929" cy="2802929"/>
          </a:xfrm>
          <a:custGeom>
            <a:avLst/>
            <a:gdLst/>
            <a:ahLst/>
            <a:cxnLst/>
            <a:rect r="r" b="b" t="t" l="l"/>
            <a:pathLst>
              <a:path h="2802929" w="2802929">
                <a:moveTo>
                  <a:pt x="0" y="0"/>
                </a:moveTo>
                <a:lnTo>
                  <a:pt x="2802929" y="0"/>
                </a:lnTo>
                <a:lnTo>
                  <a:pt x="2802929" y="2802930"/>
                </a:lnTo>
                <a:lnTo>
                  <a:pt x="0" y="2802930"/>
                </a:lnTo>
                <a:lnTo>
                  <a:pt x="0" y="0"/>
                </a:lnTo>
                <a:close/>
              </a:path>
            </a:pathLst>
          </a:custGeom>
          <a:blipFill>
            <a:blip r:embed="rId3"/>
            <a:stretch>
              <a:fillRect l="0" t="0" r="0" b="0"/>
            </a:stretch>
          </a:blipFill>
        </p:spPr>
      </p:sp>
      <p:sp>
        <p:nvSpPr>
          <p:cNvPr name="TextBox 6" id="6"/>
          <p:cNvSpPr txBox="true"/>
          <p:nvPr/>
        </p:nvSpPr>
        <p:spPr>
          <a:xfrm rot="0">
            <a:off x="968443" y="3208430"/>
            <a:ext cx="3908357" cy="730784"/>
          </a:xfrm>
          <a:prstGeom prst="rect">
            <a:avLst/>
          </a:prstGeom>
        </p:spPr>
        <p:txBody>
          <a:bodyPr anchor="t" rtlCol="false" tIns="0" lIns="0" bIns="0" rIns="0">
            <a:spAutoFit/>
          </a:bodyPr>
          <a:lstStyle/>
          <a:p>
            <a:pPr algn="ctr">
              <a:lnSpc>
                <a:spcPts val="5760"/>
              </a:lnSpc>
            </a:pPr>
            <a:r>
              <a:rPr lang="en-US" sz="4800">
                <a:solidFill>
                  <a:srgbClr val="FFFFFF"/>
                </a:solidFill>
                <a:ea typeface="Libre Franklin Bold"/>
              </a:rPr>
              <a:t>初想</a:t>
            </a:r>
          </a:p>
        </p:txBody>
      </p:sp>
      <p:sp>
        <p:nvSpPr>
          <p:cNvPr name="TextBox 7" id="7"/>
          <p:cNvSpPr txBox="true"/>
          <p:nvPr/>
        </p:nvSpPr>
        <p:spPr>
          <a:xfrm rot="0">
            <a:off x="5648466" y="3556762"/>
            <a:ext cx="2510235" cy="331470"/>
          </a:xfrm>
          <a:prstGeom prst="rect">
            <a:avLst/>
          </a:prstGeom>
        </p:spPr>
        <p:txBody>
          <a:bodyPr anchor="t" rtlCol="false" tIns="0" lIns="0" bIns="0" rIns="0">
            <a:spAutoFit/>
          </a:bodyPr>
          <a:lstStyle/>
          <a:p>
            <a:pPr>
              <a:lnSpc>
                <a:spcPts val="2700"/>
              </a:lnSpc>
            </a:pPr>
            <a:r>
              <a:rPr lang="en-US" sz="1800">
                <a:solidFill>
                  <a:srgbClr val="000000"/>
                </a:solidFill>
                <a:latin typeface="Libre Franklin"/>
                <a:ea typeface="Libre Franklin"/>
              </a:rPr>
              <a:t>因友人的話語而......</a:t>
            </a:r>
          </a:p>
        </p:txBody>
      </p:sp>
      <p:grpSp>
        <p:nvGrpSpPr>
          <p:cNvPr name="Group 8" id="8"/>
          <p:cNvGrpSpPr/>
          <p:nvPr/>
        </p:nvGrpSpPr>
        <p:grpSpPr>
          <a:xfrm rot="0">
            <a:off x="2425615" y="-285750"/>
            <a:ext cx="5032017" cy="1771503"/>
            <a:chOff x="0" y="0"/>
            <a:chExt cx="6709356" cy="2362004"/>
          </a:xfrm>
        </p:grpSpPr>
        <p:sp>
          <p:nvSpPr>
            <p:cNvPr name="Freeform 9" id="9"/>
            <p:cNvSpPr/>
            <p:nvPr/>
          </p:nvSpPr>
          <p:spPr>
            <a:xfrm flipH="false" flipV="false" rot="-10800000">
              <a:off x="0" y="0"/>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0800000">
              <a:off x="3392778" y="1491389"/>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10800000">
              <a:off x="6576899" y="978850"/>
              <a:ext cx="132457" cy="375954"/>
            </a:xfrm>
            <a:custGeom>
              <a:avLst/>
              <a:gdLst/>
              <a:ahLst/>
              <a:cxnLst/>
              <a:rect r="r" b="b" t="t" l="l"/>
              <a:pathLst>
                <a:path h="375954" w="132457">
                  <a:moveTo>
                    <a:pt x="0" y="0"/>
                  </a:moveTo>
                  <a:lnTo>
                    <a:pt x="132457" y="0"/>
                  </a:lnTo>
                  <a:lnTo>
                    <a:pt x="132457" y="375955"/>
                  </a:lnTo>
                  <a:lnTo>
                    <a:pt x="0" y="375955"/>
                  </a:lnTo>
                  <a:lnTo>
                    <a:pt x="0" y="0"/>
                  </a:lnTo>
                  <a:close/>
                </a:path>
              </a:pathLst>
            </a:custGeom>
            <a:blipFill>
              <a:blip r:embed="rId4">
                <a:extLst>
                  <a:ext uri="{96DAC541-7B7A-43D3-8B79-37D633B846F1}">
                    <asvg:svgBlip xmlns:asvg="http://schemas.microsoft.com/office/drawing/2016/SVG/main" r:embed="rId5"/>
                  </a:ext>
                </a:extLst>
              </a:blip>
              <a:stretch>
                <a:fillRect l="0" t="0" r="-3969" b="-131574"/>
              </a:stretch>
            </a:blipFill>
          </p:spPr>
        </p:sp>
      </p:grpSp>
      <p:grpSp>
        <p:nvGrpSpPr>
          <p:cNvPr name="Group 12" id="12"/>
          <p:cNvGrpSpPr/>
          <p:nvPr/>
        </p:nvGrpSpPr>
        <p:grpSpPr>
          <a:xfrm rot="0">
            <a:off x="2373972" y="5829447"/>
            <a:ext cx="5083660" cy="1771503"/>
            <a:chOff x="0" y="0"/>
            <a:chExt cx="6778214" cy="2362004"/>
          </a:xfrm>
        </p:grpSpPr>
        <p:sp>
          <p:nvSpPr>
            <p:cNvPr name="Freeform 13" id="13"/>
            <p:cNvSpPr/>
            <p:nvPr/>
          </p:nvSpPr>
          <p:spPr>
            <a:xfrm flipH="false" flipV="false" rot="-10800000">
              <a:off x="0" y="1491389"/>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true" rot="-10800000">
              <a:off x="3461635" y="0"/>
              <a:ext cx="137715" cy="870615"/>
            </a:xfrm>
            <a:custGeom>
              <a:avLst/>
              <a:gdLst/>
              <a:ahLst/>
              <a:cxnLst/>
              <a:rect r="r" b="b" t="t" l="l"/>
              <a:pathLst>
                <a:path h="870615" w="137715">
                  <a:moveTo>
                    <a:pt x="0" y="870615"/>
                  </a:moveTo>
                  <a:lnTo>
                    <a:pt x="137716" y="870615"/>
                  </a:lnTo>
                  <a:lnTo>
                    <a:pt x="137716" y="0"/>
                  </a:lnTo>
                  <a:lnTo>
                    <a:pt x="0" y="0"/>
                  </a:lnTo>
                  <a:lnTo>
                    <a:pt x="0" y="87061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true" rot="-10800000">
              <a:off x="6645757" y="1007199"/>
              <a:ext cx="132457" cy="375954"/>
            </a:xfrm>
            <a:custGeom>
              <a:avLst/>
              <a:gdLst/>
              <a:ahLst/>
              <a:cxnLst/>
              <a:rect r="r" b="b" t="t" l="l"/>
              <a:pathLst>
                <a:path h="375954" w="132457">
                  <a:moveTo>
                    <a:pt x="0" y="375955"/>
                  </a:moveTo>
                  <a:lnTo>
                    <a:pt x="132457" y="375955"/>
                  </a:lnTo>
                  <a:lnTo>
                    <a:pt x="132457" y="0"/>
                  </a:lnTo>
                  <a:lnTo>
                    <a:pt x="0" y="0"/>
                  </a:lnTo>
                  <a:lnTo>
                    <a:pt x="0" y="375955"/>
                  </a:lnTo>
                  <a:close/>
                </a:path>
              </a:pathLst>
            </a:custGeom>
            <a:blipFill>
              <a:blip r:embed="rId4">
                <a:extLst>
                  <a:ext uri="{96DAC541-7B7A-43D3-8B79-37D633B846F1}">
                    <asvg:svgBlip xmlns:asvg="http://schemas.microsoft.com/office/drawing/2016/SVG/main" r:embed="rId5"/>
                  </a:ext>
                </a:extLst>
              </a:blip>
              <a:stretch>
                <a:fillRect l="0" t="0" r="-3969" b="-131574"/>
              </a:stretch>
            </a:blipFill>
          </p:spPr>
        </p:sp>
      </p:grpSp>
      <p:sp>
        <p:nvSpPr>
          <p:cNvPr name="Freeform 16" id="16"/>
          <p:cNvSpPr/>
          <p:nvPr/>
        </p:nvSpPr>
        <p:spPr>
          <a:xfrm flipH="false" flipV="false" rot="0">
            <a:off x="465282" y="3029613"/>
            <a:ext cx="166716" cy="1255975"/>
          </a:xfrm>
          <a:custGeom>
            <a:avLst/>
            <a:gdLst/>
            <a:ahLst/>
            <a:cxnLst/>
            <a:rect r="r" b="b" t="t" l="l"/>
            <a:pathLst>
              <a:path h="1255975" w="166716">
                <a:moveTo>
                  <a:pt x="0" y="0"/>
                </a:moveTo>
                <a:lnTo>
                  <a:pt x="166716" y="0"/>
                </a:lnTo>
                <a:lnTo>
                  <a:pt x="166716" y="1255974"/>
                </a:lnTo>
                <a:lnTo>
                  <a:pt x="0" y="1255974"/>
                </a:lnTo>
                <a:lnTo>
                  <a:pt x="0" y="0"/>
                </a:lnTo>
                <a:close/>
              </a:path>
            </a:pathLst>
          </a:custGeom>
          <a:blipFill>
            <a:blip r:embed="rId6">
              <a:extLst>
                <a:ext uri="{96DAC541-7B7A-43D3-8B79-37D633B846F1}">
                  <asvg:svgBlip xmlns:asvg="http://schemas.microsoft.com/office/drawing/2016/SVG/main" r:embed="rId7"/>
                </a:ext>
              </a:extLst>
            </a:blip>
            <a:stretch>
              <a:fillRect l="0" t="0" r="-710066" b="0"/>
            </a:stretch>
          </a:blipFill>
        </p:spPr>
      </p:sp>
      <p:sp>
        <p:nvSpPr>
          <p:cNvPr name="Freeform 17" id="17"/>
          <p:cNvSpPr/>
          <p:nvPr/>
        </p:nvSpPr>
        <p:spPr>
          <a:xfrm flipH="false" flipV="false" rot="0">
            <a:off x="9204960" y="3029613"/>
            <a:ext cx="166716" cy="1255975"/>
          </a:xfrm>
          <a:custGeom>
            <a:avLst/>
            <a:gdLst/>
            <a:ahLst/>
            <a:cxnLst/>
            <a:rect r="r" b="b" t="t" l="l"/>
            <a:pathLst>
              <a:path h="1255975" w="166716">
                <a:moveTo>
                  <a:pt x="0" y="0"/>
                </a:moveTo>
                <a:lnTo>
                  <a:pt x="166716" y="0"/>
                </a:lnTo>
                <a:lnTo>
                  <a:pt x="166716" y="1255974"/>
                </a:lnTo>
                <a:lnTo>
                  <a:pt x="0" y="1255974"/>
                </a:lnTo>
                <a:lnTo>
                  <a:pt x="0" y="0"/>
                </a:lnTo>
                <a:close/>
              </a:path>
            </a:pathLst>
          </a:custGeom>
          <a:blipFill>
            <a:blip r:embed="rId6">
              <a:extLst>
                <a:ext uri="{96DAC541-7B7A-43D3-8B79-37D633B846F1}">
                  <asvg:svgBlip xmlns:asvg="http://schemas.microsoft.com/office/drawing/2016/SVG/main" r:embed="rId7"/>
                </a:ext>
              </a:extLst>
            </a:blip>
            <a:stretch>
              <a:fillRect l="0" t="0" r="-710066"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2084111" cy="7315200"/>
          </a:xfrm>
          <a:custGeom>
            <a:avLst/>
            <a:gdLst/>
            <a:ahLst/>
            <a:cxnLst/>
            <a:rect r="r" b="b" t="t" l="l"/>
            <a:pathLst>
              <a:path h="7315200" w="2084111">
                <a:moveTo>
                  <a:pt x="0" y="0"/>
                </a:moveTo>
                <a:lnTo>
                  <a:pt x="2084111" y="0"/>
                </a:lnTo>
                <a:lnTo>
                  <a:pt x="2084111" y="7315200"/>
                </a:lnTo>
                <a:lnTo>
                  <a:pt x="0" y="7315200"/>
                </a:lnTo>
                <a:lnTo>
                  <a:pt x="0" y="0"/>
                </a:lnTo>
                <a:close/>
              </a:path>
            </a:pathLst>
          </a:custGeom>
          <a:blipFill>
            <a:blip r:embed="rId2"/>
            <a:stretch>
              <a:fillRect l="-125499" t="0" r="-125499" b="0"/>
            </a:stretch>
          </a:blipFill>
        </p:spPr>
      </p:sp>
      <p:sp>
        <p:nvSpPr>
          <p:cNvPr name="Freeform 3" id="3"/>
          <p:cNvSpPr/>
          <p:nvPr/>
        </p:nvSpPr>
        <p:spPr>
          <a:xfrm flipH="false" flipV="false" rot="0">
            <a:off x="731520" y="2678660"/>
            <a:ext cx="2028891" cy="1957880"/>
          </a:xfrm>
          <a:custGeom>
            <a:avLst/>
            <a:gdLst/>
            <a:ahLst/>
            <a:cxnLst/>
            <a:rect r="r" b="b" t="t" l="l"/>
            <a:pathLst>
              <a:path h="1957880" w="2028891">
                <a:moveTo>
                  <a:pt x="0" y="0"/>
                </a:moveTo>
                <a:lnTo>
                  <a:pt x="2028891" y="0"/>
                </a:lnTo>
                <a:lnTo>
                  <a:pt x="2028891" y="1957880"/>
                </a:lnTo>
                <a:lnTo>
                  <a:pt x="0" y="1957880"/>
                </a:lnTo>
                <a:lnTo>
                  <a:pt x="0" y="0"/>
                </a:lnTo>
                <a:close/>
              </a:path>
            </a:pathLst>
          </a:custGeom>
          <a:blipFill>
            <a:blip r:embed="rId3"/>
            <a:stretch>
              <a:fillRect l="0" t="0" r="0" b="0"/>
            </a:stretch>
          </a:blipFill>
        </p:spPr>
      </p:sp>
      <p:sp>
        <p:nvSpPr>
          <p:cNvPr name="TextBox 4" id="4"/>
          <p:cNvSpPr txBox="true"/>
          <p:nvPr/>
        </p:nvSpPr>
        <p:spPr>
          <a:xfrm rot="0">
            <a:off x="2201389" y="3295650"/>
            <a:ext cx="1343901" cy="723900"/>
          </a:xfrm>
          <a:prstGeom prst="rect">
            <a:avLst/>
          </a:prstGeom>
        </p:spPr>
        <p:txBody>
          <a:bodyPr anchor="t" rtlCol="false" tIns="0" lIns="0" bIns="0" rIns="0">
            <a:spAutoFit/>
          </a:bodyPr>
          <a:lstStyle/>
          <a:p>
            <a:pPr algn="ctr">
              <a:lnSpc>
                <a:spcPts val="5759"/>
              </a:lnSpc>
            </a:pPr>
            <a:r>
              <a:rPr lang="en-US" sz="4800">
                <a:solidFill>
                  <a:srgbClr val="000000"/>
                </a:solidFill>
                <a:ea typeface="Libre Franklin Bold"/>
              </a:rPr>
              <a:t>序章</a:t>
            </a:r>
          </a:p>
        </p:txBody>
      </p:sp>
      <p:grpSp>
        <p:nvGrpSpPr>
          <p:cNvPr name="Group 5" id="5"/>
          <p:cNvGrpSpPr/>
          <p:nvPr/>
        </p:nvGrpSpPr>
        <p:grpSpPr>
          <a:xfrm rot="0">
            <a:off x="5656189" y="1671892"/>
            <a:ext cx="3365891" cy="3971416"/>
            <a:chOff x="0" y="0"/>
            <a:chExt cx="4487854" cy="5295222"/>
          </a:xfrm>
        </p:grpSpPr>
        <p:sp>
          <p:nvSpPr>
            <p:cNvPr name="TextBox 6" id="6"/>
            <p:cNvSpPr txBox="true"/>
            <p:nvPr/>
          </p:nvSpPr>
          <p:spPr>
            <a:xfrm rot="0">
              <a:off x="0" y="475422"/>
              <a:ext cx="4487854" cy="719204"/>
            </a:xfrm>
            <a:prstGeom prst="rect">
              <a:avLst/>
            </a:prstGeom>
          </p:spPr>
          <p:txBody>
            <a:bodyPr anchor="t" rtlCol="false" tIns="0" lIns="0" bIns="0" rIns="0">
              <a:spAutoFit/>
            </a:bodyPr>
            <a:lstStyle/>
            <a:p>
              <a:pPr>
                <a:lnSpc>
                  <a:spcPts val="2249"/>
                </a:lnSpc>
              </a:pPr>
              <a:r>
                <a:rPr lang="en-US" sz="1499">
                  <a:solidFill>
                    <a:srgbClr val="000000"/>
                  </a:solidFill>
                  <a:ea typeface="Libre Franklin"/>
                </a:rPr>
                <a:t>因為哥哥的言語所以一直認為東吳是一個很偏僻、很不分便的地方</a:t>
              </a:r>
            </a:p>
          </p:txBody>
        </p:sp>
        <p:sp>
          <p:nvSpPr>
            <p:cNvPr name="TextBox 7" id="7"/>
            <p:cNvSpPr txBox="true"/>
            <p:nvPr/>
          </p:nvSpPr>
          <p:spPr>
            <a:xfrm rot="0">
              <a:off x="0" y="-38100"/>
              <a:ext cx="4487854" cy="396349"/>
            </a:xfrm>
            <a:prstGeom prst="rect">
              <a:avLst/>
            </a:prstGeom>
          </p:spPr>
          <p:txBody>
            <a:bodyPr anchor="t" rtlCol="false" tIns="0" lIns="0" bIns="0" rIns="0">
              <a:spAutoFit/>
            </a:bodyPr>
            <a:lstStyle/>
            <a:p>
              <a:pPr>
                <a:lnSpc>
                  <a:spcPts val="2520"/>
                </a:lnSpc>
                <a:spcBef>
                  <a:spcPct val="0"/>
                </a:spcBef>
              </a:pPr>
              <a:r>
                <a:rPr lang="en-US" sz="1800">
                  <a:solidFill>
                    <a:srgbClr val="000000"/>
                  </a:solidFill>
                  <a:ea typeface="Libre Franklin Semi-Bold"/>
                </a:rPr>
                <a:t>語言</a:t>
              </a:r>
            </a:p>
          </p:txBody>
        </p:sp>
        <p:sp>
          <p:nvSpPr>
            <p:cNvPr name="TextBox 8" id="8"/>
            <p:cNvSpPr txBox="true"/>
            <p:nvPr/>
          </p:nvSpPr>
          <p:spPr>
            <a:xfrm rot="0">
              <a:off x="0" y="2338776"/>
              <a:ext cx="4487854" cy="719204"/>
            </a:xfrm>
            <a:prstGeom prst="rect">
              <a:avLst/>
            </a:prstGeom>
          </p:spPr>
          <p:txBody>
            <a:bodyPr anchor="t" rtlCol="false" tIns="0" lIns="0" bIns="0" rIns="0">
              <a:spAutoFit/>
            </a:bodyPr>
            <a:lstStyle/>
            <a:p>
              <a:pPr>
                <a:lnSpc>
                  <a:spcPts val="2249"/>
                </a:lnSpc>
              </a:pPr>
              <a:r>
                <a:rPr lang="en-US" sz="1499">
                  <a:solidFill>
                    <a:srgbClr val="000000"/>
                  </a:solidFill>
                  <a:ea typeface="Libre Franklin"/>
                </a:rPr>
                <a:t>每天反反覆覆天聽著「東吳偏僻、東吳不方便」於是淺移默化的相信了</a:t>
              </a:r>
            </a:p>
          </p:txBody>
        </p:sp>
        <p:sp>
          <p:nvSpPr>
            <p:cNvPr name="TextBox 9" id="9"/>
            <p:cNvSpPr txBox="true"/>
            <p:nvPr/>
          </p:nvSpPr>
          <p:spPr>
            <a:xfrm rot="0">
              <a:off x="0" y="1825253"/>
              <a:ext cx="4487854" cy="396349"/>
            </a:xfrm>
            <a:prstGeom prst="rect">
              <a:avLst/>
            </a:prstGeom>
          </p:spPr>
          <p:txBody>
            <a:bodyPr anchor="t" rtlCol="false" tIns="0" lIns="0" bIns="0" rIns="0">
              <a:spAutoFit/>
            </a:bodyPr>
            <a:lstStyle/>
            <a:p>
              <a:pPr>
                <a:lnSpc>
                  <a:spcPts val="2520"/>
                </a:lnSpc>
                <a:spcBef>
                  <a:spcPct val="0"/>
                </a:spcBef>
              </a:pPr>
              <a:r>
                <a:rPr lang="en-US" sz="1800">
                  <a:solidFill>
                    <a:srgbClr val="000000"/>
                  </a:solidFill>
                  <a:ea typeface="Libre Franklin Semi-Bold"/>
                </a:rPr>
                <a:t>相信</a:t>
              </a:r>
            </a:p>
          </p:txBody>
        </p:sp>
        <p:sp>
          <p:nvSpPr>
            <p:cNvPr name="TextBox 10" id="10"/>
            <p:cNvSpPr txBox="true"/>
            <p:nvPr/>
          </p:nvSpPr>
          <p:spPr>
            <a:xfrm rot="0">
              <a:off x="0" y="4202129"/>
              <a:ext cx="4487854" cy="1093093"/>
            </a:xfrm>
            <a:prstGeom prst="rect">
              <a:avLst/>
            </a:prstGeom>
          </p:spPr>
          <p:txBody>
            <a:bodyPr anchor="t" rtlCol="false" tIns="0" lIns="0" bIns="0" rIns="0">
              <a:spAutoFit/>
            </a:bodyPr>
            <a:lstStyle/>
            <a:p>
              <a:pPr>
                <a:lnSpc>
                  <a:spcPts val="2249"/>
                </a:lnSpc>
              </a:pPr>
              <a:r>
                <a:rPr lang="en-US" sz="1499">
                  <a:solidFill>
                    <a:srgbClr val="000000"/>
                  </a:solidFill>
                  <a:ea typeface="Libre Franklin"/>
                </a:rPr>
                <a:t>聽完這些之後總感覺東吳是一個在山腰、十分偏僻，甚至去捷運站要開很久車的「奇怪地方」</a:t>
              </a:r>
            </a:p>
          </p:txBody>
        </p:sp>
        <p:sp>
          <p:nvSpPr>
            <p:cNvPr name="TextBox 11" id="11"/>
            <p:cNvSpPr txBox="true"/>
            <p:nvPr/>
          </p:nvSpPr>
          <p:spPr>
            <a:xfrm rot="0">
              <a:off x="0" y="3688607"/>
              <a:ext cx="4487854" cy="396349"/>
            </a:xfrm>
            <a:prstGeom prst="rect">
              <a:avLst/>
            </a:prstGeom>
          </p:spPr>
          <p:txBody>
            <a:bodyPr anchor="t" rtlCol="false" tIns="0" lIns="0" bIns="0" rIns="0">
              <a:spAutoFit/>
            </a:bodyPr>
            <a:lstStyle/>
            <a:p>
              <a:pPr>
                <a:lnSpc>
                  <a:spcPts val="2520"/>
                </a:lnSpc>
                <a:spcBef>
                  <a:spcPct val="0"/>
                </a:spcBef>
              </a:pPr>
              <a:r>
                <a:rPr lang="en-US" sz="1800">
                  <a:solidFill>
                    <a:srgbClr val="000000"/>
                  </a:solidFill>
                  <a:ea typeface="Libre Franklin Semi-Bold"/>
                </a:rPr>
                <a:t>感覺</a:t>
              </a:r>
            </a:p>
          </p:txBody>
        </p:sp>
      </p:grpSp>
      <p:sp>
        <p:nvSpPr>
          <p:cNvPr name="Freeform 12" id="12"/>
          <p:cNvSpPr/>
          <p:nvPr/>
        </p:nvSpPr>
        <p:spPr>
          <a:xfrm flipH="false" flipV="false" rot="0">
            <a:off x="3766875" y="-713909"/>
            <a:ext cx="1350510" cy="1255975"/>
          </a:xfrm>
          <a:custGeom>
            <a:avLst/>
            <a:gdLst/>
            <a:ahLst/>
            <a:cxnLst/>
            <a:rect r="r" b="b" t="t" l="l"/>
            <a:pathLst>
              <a:path h="1255975" w="1350510">
                <a:moveTo>
                  <a:pt x="0" y="0"/>
                </a:moveTo>
                <a:lnTo>
                  <a:pt x="1350511" y="0"/>
                </a:lnTo>
                <a:lnTo>
                  <a:pt x="1350511" y="1255974"/>
                </a:lnTo>
                <a:lnTo>
                  <a:pt x="0" y="12559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3766875" y="6773135"/>
            <a:ext cx="1350510" cy="1255975"/>
          </a:xfrm>
          <a:custGeom>
            <a:avLst/>
            <a:gdLst/>
            <a:ahLst/>
            <a:cxnLst/>
            <a:rect r="r" b="b" t="t" l="l"/>
            <a:pathLst>
              <a:path h="1255975" w="1350510">
                <a:moveTo>
                  <a:pt x="0" y="0"/>
                </a:moveTo>
                <a:lnTo>
                  <a:pt x="1350511" y="0"/>
                </a:lnTo>
                <a:lnTo>
                  <a:pt x="1350511" y="1255974"/>
                </a:lnTo>
                <a:lnTo>
                  <a:pt x="0" y="12559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19200" y="-1219200"/>
            <a:ext cx="7315200" cy="9753600"/>
          </a:xfrm>
          <a:custGeom>
            <a:avLst/>
            <a:gdLst/>
            <a:ahLst/>
            <a:cxnLst/>
            <a:rect r="r" b="b" t="t" l="l"/>
            <a:pathLst>
              <a:path h="9753600" w="7315200">
                <a:moveTo>
                  <a:pt x="7315200" y="0"/>
                </a:moveTo>
                <a:lnTo>
                  <a:pt x="7315200" y="9753600"/>
                </a:lnTo>
                <a:lnTo>
                  <a:pt x="0" y="9753600"/>
                </a:lnTo>
                <a:lnTo>
                  <a:pt x="0" y="0"/>
                </a:lnTo>
                <a:lnTo>
                  <a:pt x="7315200" y="0"/>
                </a:lnTo>
                <a:close/>
              </a:path>
            </a:pathLst>
          </a:custGeom>
          <a:blipFill>
            <a:blip r:embed="rId2"/>
            <a:stretch>
              <a:fillRect l="0" t="-16388" r="-23938" b="-15695"/>
            </a:stretch>
          </a:blipFill>
        </p:spPr>
      </p:sp>
      <p:grpSp>
        <p:nvGrpSpPr>
          <p:cNvPr name="Group 3" id="3"/>
          <p:cNvGrpSpPr/>
          <p:nvPr/>
        </p:nvGrpSpPr>
        <p:grpSpPr>
          <a:xfrm rot="0">
            <a:off x="2425615" y="1069562"/>
            <a:ext cx="6445702" cy="5176076"/>
            <a:chOff x="0" y="0"/>
            <a:chExt cx="17811707" cy="14303292"/>
          </a:xfrm>
        </p:grpSpPr>
        <p:sp>
          <p:nvSpPr>
            <p:cNvPr name="Freeform 4" id="4"/>
            <p:cNvSpPr/>
            <p:nvPr/>
          </p:nvSpPr>
          <p:spPr>
            <a:xfrm flipH="false" flipV="false" rot="0">
              <a:off x="0" y="0"/>
              <a:ext cx="17811707" cy="14303293"/>
            </a:xfrm>
            <a:custGeom>
              <a:avLst/>
              <a:gdLst/>
              <a:ahLst/>
              <a:cxnLst/>
              <a:rect r="r" b="b" t="t" l="l"/>
              <a:pathLst>
                <a:path h="14303293" w="17811707">
                  <a:moveTo>
                    <a:pt x="0" y="0"/>
                  </a:moveTo>
                  <a:lnTo>
                    <a:pt x="0" y="14303293"/>
                  </a:lnTo>
                  <a:lnTo>
                    <a:pt x="17811707" y="14303293"/>
                  </a:lnTo>
                  <a:lnTo>
                    <a:pt x="17811707" y="0"/>
                  </a:lnTo>
                  <a:lnTo>
                    <a:pt x="0" y="0"/>
                  </a:lnTo>
                  <a:close/>
                  <a:moveTo>
                    <a:pt x="17750748" y="14242332"/>
                  </a:moveTo>
                  <a:lnTo>
                    <a:pt x="59690" y="14242332"/>
                  </a:lnTo>
                  <a:lnTo>
                    <a:pt x="59690" y="59690"/>
                  </a:lnTo>
                  <a:lnTo>
                    <a:pt x="17750748" y="59690"/>
                  </a:lnTo>
                  <a:lnTo>
                    <a:pt x="17750748" y="14242332"/>
                  </a:lnTo>
                  <a:close/>
                </a:path>
              </a:pathLst>
            </a:custGeom>
            <a:solidFill>
              <a:srgbClr val="FFFFFF">
                <a:alpha val="40000"/>
              </a:srgbClr>
            </a:solidFill>
          </p:spPr>
        </p:sp>
      </p:grpSp>
      <p:sp>
        <p:nvSpPr>
          <p:cNvPr name="Freeform 5" id="5"/>
          <p:cNvSpPr/>
          <p:nvPr/>
        </p:nvSpPr>
        <p:spPr>
          <a:xfrm flipH="false" flipV="false" rot="2010572">
            <a:off x="1521157" y="2172357"/>
            <a:ext cx="2802929" cy="2802929"/>
          </a:xfrm>
          <a:custGeom>
            <a:avLst/>
            <a:gdLst/>
            <a:ahLst/>
            <a:cxnLst/>
            <a:rect r="r" b="b" t="t" l="l"/>
            <a:pathLst>
              <a:path h="2802929" w="2802929">
                <a:moveTo>
                  <a:pt x="0" y="0"/>
                </a:moveTo>
                <a:lnTo>
                  <a:pt x="2802929" y="0"/>
                </a:lnTo>
                <a:lnTo>
                  <a:pt x="2802929" y="2802930"/>
                </a:lnTo>
                <a:lnTo>
                  <a:pt x="0" y="2802930"/>
                </a:lnTo>
                <a:lnTo>
                  <a:pt x="0" y="0"/>
                </a:lnTo>
                <a:close/>
              </a:path>
            </a:pathLst>
          </a:custGeom>
          <a:blipFill>
            <a:blip r:embed="rId3"/>
            <a:stretch>
              <a:fillRect l="0" t="0" r="0" b="0"/>
            </a:stretch>
          </a:blipFill>
        </p:spPr>
      </p:sp>
      <p:sp>
        <p:nvSpPr>
          <p:cNvPr name="TextBox 6" id="6"/>
          <p:cNvSpPr txBox="true"/>
          <p:nvPr/>
        </p:nvSpPr>
        <p:spPr>
          <a:xfrm rot="0">
            <a:off x="968443" y="3208430"/>
            <a:ext cx="3908357" cy="730784"/>
          </a:xfrm>
          <a:prstGeom prst="rect">
            <a:avLst/>
          </a:prstGeom>
        </p:spPr>
        <p:txBody>
          <a:bodyPr anchor="t" rtlCol="false" tIns="0" lIns="0" bIns="0" rIns="0">
            <a:spAutoFit/>
          </a:bodyPr>
          <a:lstStyle/>
          <a:p>
            <a:pPr algn="ctr">
              <a:lnSpc>
                <a:spcPts val="5760"/>
              </a:lnSpc>
            </a:pPr>
            <a:r>
              <a:rPr lang="en-US" sz="4800">
                <a:solidFill>
                  <a:srgbClr val="FFFFFF"/>
                </a:solidFill>
                <a:ea typeface="Libre Franklin Bold"/>
              </a:rPr>
              <a:t>轉念</a:t>
            </a:r>
          </a:p>
        </p:txBody>
      </p:sp>
      <p:sp>
        <p:nvSpPr>
          <p:cNvPr name="TextBox 7" id="7"/>
          <p:cNvSpPr txBox="true"/>
          <p:nvPr/>
        </p:nvSpPr>
        <p:spPr>
          <a:xfrm rot="0">
            <a:off x="5648466" y="3556762"/>
            <a:ext cx="2510235" cy="331470"/>
          </a:xfrm>
          <a:prstGeom prst="rect">
            <a:avLst/>
          </a:prstGeom>
        </p:spPr>
        <p:txBody>
          <a:bodyPr anchor="t" rtlCol="false" tIns="0" lIns="0" bIns="0" rIns="0">
            <a:spAutoFit/>
          </a:bodyPr>
          <a:lstStyle/>
          <a:p>
            <a:pPr>
              <a:lnSpc>
                <a:spcPts val="2700"/>
              </a:lnSpc>
            </a:pPr>
            <a:r>
              <a:rPr lang="en-US" sz="1800">
                <a:solidFill>
                  <a:srgbClr val="000000"/>
                </a:solidFill>
                <a:ea typeface="Libre Franklin"/>
              </a:rPr>
              <a:t>自我的「媒體視讀」</a:t>
            </a:r>
          </a:p>
        </p:txBody>
      </p:sp>
      <p:grpSp>
        <p:nvGrpSpPr>
          <p:cNvPr name="Group 8" id="8"/>
          <p:cNvGrpSpPr/>
          <p:nvPr/>
        </p:nvGrpSpPr>
        <p:grpSpPr>
          <a:xfrm rot="0">
            <a:off x="2425615" y="-285750"/>
            <a:ext cx="5032017" cy="1771503"/>
            <a:chOff x="0" y="0"/>
            <a:chExt cx="6709356" cy="2362004"/>
          </a:xfrm>
        </p:grpSpPr>
        <p:sp>
          <p:nvSpPr>
            <p:cNvPr name="Freeform 9" id="9"/>
            <p:cNvSpPr/>
            <p:nvPr/>
          </p:nvSpPr>
          <p:spPr>
            <a:xfrm flipH="false" flipV="false" rot="-10800000">
              <a:off x="0" y="0"/>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0800000">
              <a:off x="3392778" y="1491389"/>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10800000">
              <a:off x="6576899" y="978850"/>
              <a:ext cx="132457" cy="375954"/>
            </a:xfrm>
            <a:custGeom>
              <a:avLst/>
              <a:gdLst/>
              <a:ahLst/>
              <a:cxnLst/>
              <a:rect r="r" b="b" t="t" l="l"/>
              <a:pathLst>
                <a:path h="375954" w="132457">
                  <a:moveTo>
                    <a:pt x="0" y="0"/>
                  </a:moveTo>
                  <a:lnTo>
                    <a:pt x="132457" y="0"/>
                  </a:lnTo>
                  <a:lnTo>
                    <a:pt x="132457" y="375955"/>
                  </a:lnTo>
                  <a:lnTo>
                    <a:pt x="0" y="375955"/>
                  </a:lnTo>
                  <a:lnTo>
                    <a:pt x="0" y="0"/>
                  </a:lnTo>
                  <a:close/>
                </a:path>
              </a:pathLst>
            </a:custGeom>
            <a:blipFill>
              <a:blip r:embed="rId4">
                <a:extLst>
                  <a:ext uri="{96DAC541-7B7A-43D3-8B79-37D633B846F1}">
                    <asvg:svgBlip xmlns:asvg="http://schemas.microsoft.com/office/drawing/2016/SVG/main" r:embed="rId5"/>
                  </a:ext>
                </a:extLst>
              </a:blip>
              <a:stretch>
                <a:fillRect l="0" t="0" r="-3969" b="-131574"/>
              </a:stretch>
            </a:blipFill>
          </p:spPr>
        </p:sp>
      </p:grpSp>
      <p:grpSp>
        <p:nvGrpSpPr>
          <p:cNvPr name="Group 12" id="12"/>
          <p:cNvGrpSpPr/>
          <p:nvPr/>
        </p:nvGrpSpPr>
        <p:grpSpPr>
          <a:xfrm rot="0">
            <a:off x="2373972" y="5829447"/>
            <a:ext cx="5083660" cy="1771503"/>
            <a:chOff x="0" y="0"/>
            <a:chExt cx="6778214" cy="2362004"/>
          </a:xfrm>
        </p:grpSpPr>
        <p:sp>
          <p:nvSpPr>
            <p:cNvPr name="Freeform 13" id="13"/>
            <p:cNvSpPr/>
            <p:nvPr/>
          </p:nvSpPr>
          <p:spPr>
            <a:xfrm flipH="false" flipV="false" rot="-10800000">
              <a:off x="0" y="1491389"/>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true" rot="-10800000">
              <a:off x="3461635" y="0"/>
              <a:ext cx="137715" cy="870615"/>
            </a:xfrm>
            <a:custGeom>
              <a:avLst/>
              <a:gdLst/>
              <a:ahLst/>
              <a:cxnLst/>
              <a:rect r="r" b="b" t="t" l="l"/>
              <a:pathLst>
                <a:path h="870615" w="137715">
                  <a:moveTo>
                    <a:pt x="0" y="870615"/>
                  </a:moveTo>
                  <a:lnTo>
                    <a:pt x="137716" y="870615"/>
                  </a:lnTo>
                  <a:lnTo>
                    <a:pt x="137716" y="0"/>
                  </a:lnTo>
                  <a:lnTo>
                    <a:pt x="0" y="0"/>
                  </a:lnTo>
                  <a:lnTo>
                    <a:pt x="0" y="87061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true" rot="-10800000">
              <a:off x="6645757" y="1007199"/>
              <a:ext cx="132457" cy="375954"/>
            </a:xfrm>
            <a:custGeom>
              <a:avLst/>
              <a:gdLst/>
              <a:ahLst/>
              <a:cxnLst/>
              <a:rect r="r" b="b" t="t" l="l"/>
              <a:pathLst>
                <a:path h="375954" w="132457">
                  <a:moveTo>
                    <a:pt x="0" y="375955"/>
                  </a:moveTo>
                  <a:lnTo>
                    <a:pt x="132457" y="375955"/>
                  </a:lnTo>
                  <a:lnTo>
                    <a:pt x="132457" y="0"/>
                  </a:lnTo>
                  <a:lnTo>
                    <a:pt x="0" y="0"/>
                  </a:lnTo>
                  <a:lnTo>
                    <a:pt x="0" y="375955"/>
                  </a:lnTo>
                  <a:close/>
                </a:path>
              </a:pathLst>
            </a:custGeom>
            <a:blipFill>
              <a:blip r:embed="rId4">
                <a:extLst>
                  <a:ext uri="{96DAC541-7B7A-43D3-8B79-37D633B846F1}">
                    <asvg:svgBlip xmlns:asvg="http://schemas.microsoft.com/office/drawing/2016/SVG/main" r:embed="rId5"/>
                  </a:ext>
                </a:extLst>
              </a:blip>
              <a:stretch>
                <a:fillRect l="0" t="0" r="-3969" b="-131574"/>
              </a:stretch>
            </a:blipFill>
          </p:spPr>
        </p:sp>
      </p:grpSp>
      <p:sp>
        <p:nvSpPr>
          <p:cNvPr name="Freeform 16" id="16"/>
          <p:cNvSpPr/>
          <p:nvPr/>
        </p:nvSpPr>
        <p:spPr>
          <a:xfrm flipH="false" flipV="false" rot="0">
            <a:off x="465282" y="3029613"/>
            <a:ext cx="166716" cy="1255975"/>
          </a:xfrm>
          <a:custGeom>
            <a:avLst/>
            <a:gdLst/>
            <a:ahLst/>
            <a:cxnLst/>
            <a:rect r="r" b="b" t="t" l="l"/>
            <a:pathLst>
              <a:path h="1255975" w="166716">
                <a:moveTo>
                  <a:pt x="0" y="0"/>
                </a:moveTo>
                <a:lnTo>
                  <a:pt x="166716" y="0"/>
                </a:lnTo>
                <a:lnTo>
                  <a:pt x="166716" y="1255974"/>
                </a:lnTo>
                <a:lnTo>
                  <a:pt x="0" y="1255974"/>
                </a:lnTo>
                <a:lnTo>
                  <a:pt x="0" y="0"/>
                </a:lnTo>
                <a:close/>
              </a:path>
            </a:pathLst>
          </a:custGeom>
          <a:blipFill>
            <a:blip r:embed="rId6">
              <a:extLst>
                <a:ext uri="{96DAC541-7B7A-43D3-8B79-37D633B846F1}">
                  <asvg:svgBlip xmlns:asvg="http://schemas.microsoft.com/office/drawing/2016/SVG/main" r:embed="rId7"/>
                </a:ext>
              </a:extLst>
            </a:blip>
            <a:stretch>
              <a:fillRect l="0" t="0" r="-710066" b="0"/>
            </a:stretch>
          </a:blipFill>
        </p:spPr>
      </p:sp>
      <p:sp>
        <p:nvSpPr>
          <p:cNvPr name="Freeform 17" id="17"/>
          <p:cNvSpPr/>
          <p:nvPr/>
        </p:nvSpPr>
        <p:spPr>
          <a:xfrm flipH="false" flipV="false" rot="0">
            <a:off x="9204960" y="3029613"/>
            <a:ext cx="166716" cy="1255975"/>
          </a:xfrm>
          <a:custGeom>
            <a:avLst/>
            <a:gdLst/>
            <a:ahLst/>
            <a:cxnLst/>
            <a:rect r="r" b="b" t="t" l="l"/>
            <a:pathLst>
              <a:path h="1255975" w="166716">
                <a:moveTo>
                  <a:pt x="0" y="0"/>
                </a:moveTo>
                <a:lnTo>
                  <a:pt x="166716" y="0"/>
                </a:lnTo>
                <a:lnTo>
                  <a:pt x="166716" y="1255974"/>
                </a:lnTo>
                <a:lnTo>
                  <a:pt x="0" y="1255974"/>
                </a:lnTo>
                <a:lnTo>
                  <a:pt x="0" y="0"/>
                </a:lnTo>
                <a:close/>
              </a:path>
            </a:pathLst>
          </a:custGeom>
          <a:blipFill>
            <a:blip r:embed="rId6">
              <a:extLst>
                <a:ext uri="{96DAC541-7B7A-43D3-8B79-37D633B846F1}">
                  <asvg:svgBlip xmlns:asvg="http://schemas.microsoft.com/office/drawing/2016/SVG/main" r:embed="rId7"/>
                </a:ext>
              </a:extLst>
            </a:blip>
            <a:stretch>
              <a:fillRect l="0" t="0" r="-710066"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31520" y="1763934"/>
            <a:ext cx="2028891" cy="1957880"/>
          </a:xfrm>
          <a:custGeom>
            <a:avLst/>
            <a:gdLst/>
            <a:ahLst/>
            <a:cxnLst/>
            <a:rect r="r" b="b" t="t" l="l"/>
            <a:pathLst>
              <a:path h="1957880" w="2028891">
                <a:moveTo>
                  <a:pt x="0" y="0"/>
                </a:moveTo>
                <a:lnTo>
                  <a:pt x="2028891" y="0"/>
                </a:lnTo>
                <a:lnTo>
                  <a:pt x="2028891" y="1957880"/>
                </a:lnTo>
                <a:lnTo>
                  <a:pt x="0" y="1957880"/>
                </a:lnTo>
                <a:lnTo>
                  <a:pt x="0" y="0"/>
                </a:lnTo>
                <a:close/>
              </a:path>
            </a:pathLst>
          </a:custGeom>
          <a:blipFill>
            <a:blip r:embed="rId2"/>
            <a:stretch>
              <a:fillRect l="0" t="0" r="0" b="0"/>
            </a:stretch>
          </a:blipFill>
        </p:spPr>
      </p:sp>
      <p:sp>
        <p:nvSpPr>
          <p:cNvPr name="Freeform 3" id="3"/>
          <p:cNvSpPr/>
          <p:nvPr/>
        </p:nvSpPr>
        <p:spPr>
          <a:xfrm flipH="false" flipV="false" rot="0">
            <a:off x="8346825" y="-524455"/>
            <a:ext cx="1350510" cy="1255975"/>
          </a:xfrm>
          <a:custGeom>
            <a:avLst/>
            <a:gdLst/>
            <a:ahLst/>
            <a:cxnLst/>
            <a:rect r="r" b="b" t="t" l="l"/>
            <a:pathLst>
              <a:path h="1255975" w="1350510">
                <a:moveTo>
                  <a:pt x="0" y="0"/>
                </a:moveTo>
                <a:lnTo>
                  <a:pt x="1350510" y="0"/>
                </a:lnTo>
                <a:lnTo>
                  <a:pt x="1350510" y="1255975"/>
                </a:lnTo>
                <a:lnTo>
                  <a:pt x="0" y="12559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6265" y="6565589"/>
            <a:ext cx="1350510" cy="1255975"/>
          </a:xfrm>
          <a:custGeom>
            <a:avLst/>
            <a:gdLst/>
            <a:ahLst/>
            <a:cxnLst/>
            <a:rect r="r" b="b" t="t" l="l"/>
            <a:pathLst>
              <a:path h="1255975" w="1350510">
                <a:moveTo>
                  <a:pt x="0" y="0"/>
                </a:moveTo>
                <a:lnTo>
                  <a:pt x="1350510" y="0"/>
                </a:lnTo>
                <a:lnTo>
                  <a:pt x="1350510" y="1255975"/>
                </a:lnTo>
                <a:lnTo>
                  <a:pt x="0" y="12559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6605981" y="1876182"/>
            <a:ext cx="2416099" cy="3691263"/>
          </a:xfrm>
          <a:custGeom>
            <a:avLst/>
            <a:gdLst/>
            <a:ahLst/>
            <a:cxnLst/>
            <a:rect r="r" b="b" t="t" l="l"/>
            <a:pathLst>
              <a:path h="3691263" w="2416099">
                <a:moveTo>
                  <a:pt x="0" y="0"/>
                </a:moveTo>
                <a:lnTo>
                  <a:pt x="2416099" y="0"/>
                </a:lnTo>
                <a:lnTo>
                  <a:pt x="2416099" y="3691263"/>
                </a:lnTo>
                <a:lnTo>
                  <a:pt x="0" y="36912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745966" y="2377482"/>
            <a:ext cx="1243128" cy="730784"/>
          </a:xfrm>
          <a:prstGeom prst="rect">
            <a:avLst/>
          </a:prstGeom>
        </p:spPr>
        <p:txBody>
          <a:bodyPr anchor="t" rtlCol="false" tIns="0" lIns="0" bIns="0" rIns="0">
            <a:spAutoFit/>
          </a:bodyPr>
          <a:lstStyle/>
          <a:p>
            <a:pPr>
              <a:lnSpc>
                <a:spcPts val="5759"/>
              </a:lnSpc>
            </a:pPr>
            <a:r>
              <a:rPr lang="en-US" sz="4800">
                <a:solidFill>
                  <a:srgbClr val="000000"/>
                </a:solidFill>
                <a:ea typeface="Libre Franklin Bold"/>
              </a:rPr>
              <a:t>驗算</a:t>
            </a:r>
          </a:p>
        </p:txBody>
      </p:sp>
      <p:sp>
        <p:nvSpPr>
          <p:cNvPr name="TextBox 7" id="7"/>
          <p:cNvSpPr txBox="true"/>
          <p:nvPr/>
        </p:nvSpPr>
        <p:spPr>
          <a:xfrm rot="0">
            <a:off x="1406775" y="4234364"/>
            <a:ext cx="4468350" cy="1537558"/>
          </a:xfrm>
          <a:prstGeom prst="rect">
            <a:avLst/>
          </a:prstGeom>
        </p:spPr>
        <p:txBody>
          <a:bodyPr anchor="t" rtlCol="false" tIns="0" lIns="0" bIns="0" rIns="0">
            <a:spAutoFit/>
          </a:bodyPr>
          <a:lstStyle/>
          <a:p>
            <a:pPr>
              <a:lnSpc>
                <a:spcPts val="3067"/>
              </a:lnSpc>
            </a:pPr>
            <a:r>
              <a:rPr lang="en-US" sz="2045">
                <a:solidFill>
                  <a:srgbClr val="000000"/>
                </a:solidFill>
                <a:ea typeface="Libre Franklin"/>
              </a:rPr>
              <a:t>在「自卑」的驅使下，我主動去查詢了有關東吳大學的資料，發現事實大多與我的想像無關，加上了這次的所聞與所見我發現是我的思想太過狹隘了</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19200" y="-1219200"/>
            <a:ext cx="7315200" cy="9753600"/>
          </a:xfrm>
          <a:custGeom>
            <a:avLst/>
            <a:gdLst/>
            <a:ahLst/>
            <a:cxnLst/>
            <a:rect r="r" b="b" t="t" l="l"/>
            <a:pathLst>
              <a:path h="9753600" w="7315200">
                <a:moveTo>
                  <a:pt x="7315200" y="0"/>
                </a:moveTo>
                <a:lnTo>
                  <a:pt x="7315200" y="9753600"/>
                </a:lnTo>
                <a:lnTo>
                  <a:pt x="0" y="9753600"/>
                </a:lnTo>
                <a:lnTo>
                  <a:pt x="0" y="0"/>
                </a:lnTo>
                <a:lnTo>
                  <a:pt x="7315200" y="0"/>
                </a:lnTo>
                <a:close/>
              </a:path>
            </a:pathLst>
          </a:custGeom>
          <a:blipFill>
            <a:blip r:embed="rId2"/>
            <a:stretch>
              <a:fillRect l="0" t="-16388" r="-23938" b="-15695"/>
            </a:stretch>
          </a:blipFill>
        </p:spPr>
      </p:sp>
      <p:grpSp>
        <p:nvGrpSpPr>
          <p:cNvPr name="Group 3" id="3"/>
          <p:cNvGrpSpPr/>
          <p:nvPr/>
        </p:nvGrpSpPr>
        <p:grpSpPr>
          <a:xfrm rot="0">
            <a:off x="2425615" y="1069562"/>
            <a:ext cx="6445702" cy="5176076"/>
            <a:chOff x="0" y="0"/>
            <a:chExt cx="17811707" cy="14303292"/>
          </a:xfrm>
        </p:grpSpPr>
        <p:sp>
          <p:nvSpPr>
            <p:cNvPr name="Freeform 4" id="4"/>
            <p:cNvSpPr/>
            <p:nvPr/>
          </p:nvSpPr>
          <p:spPr>
            <a:xfrm flipH="false" flipV="false" rot="0">
              <a:off x="0" y="0"/>
              <a:ext cx="17811707" cy="14303293"/>
            </a:xfrm>
            <a:custGeom>
              <a:avLst/>
              <a:gdLst/>
              <a:ahLst/>
              <a:cxnLst/>
              <a:rect r="r" b="b" t="t" l="l"/>
              <a:pathLst>
                <a:path h="14303293" w="17811707">
                  <a:moveTo>
                    <a:pt x="0" y="0"/>
                  </a:moveTo>
                  <a:lnTo>
                    <a:pt x="0" y="14303293"/>
                  </a:lnTo>
                  <a:lnTo>
                    <a:pt x="17811707" y="14303293"/>
                  </a:lnTo>
                  <a:lnTo>
                    <a:pt x="17811707" y="0"/>
                  </a:lnTo>
                  <a:lnTo>
                    <a:pt x="0" y="0"/>
                  </a:lnTo>
                  <a:close/>
                  <a:moveTo>
                    <a:pt x="17750748" y="14242332"/>
                  </a:moveTo>
                  <a:lnTo>
                    <a:pt x="59690" y="14242332"/>
                  </a:lnTo>
                  <a:lnTo>
                    <a:pt x="59690" y="59690"/>
                  </a:lnTo>
                  <a:lnTo>
                    <a:pt x="17750748" y="59690"/>
                  </a:lnTo>
                  <a:lnTo>
                    <a:pt x="17750748" y="14242332"/>
                  </a:lnTo>
                  <a:close/>
                </a:path>
              </a:pathLst>
            </a:custGeom>
            <a:solidFill>
              <a:srgbClr val="FFFFFF">
                <a:alpha val="40000"/>
              </a:srgbClr>
            </a:solidFill>
          </p:spPr>
        </p:sp>
      </p:grpSp>
      <p:sp>
        <p:nvSpPr>
          <p:cNvPr name="Freeform 5" id="5"/>
          <p:cNvSpPr/>
          <p:nvPr/>
        </p:nvSpPr>
        <p:spPr>
          <a:xfrm flipH="false" flipV="false" rot="2010572">
            <a:off x="1521157" y="2172357"/>
            <a:ext cx="2802929" cy="2802929"/>
          </a:xfrm>
          <a:custGeom>
            <a:avLst/>
            <a:gdLst/>
            <a:ahLst/>
            <a:cxnLst/>
            <a:rect r="r" b="b" t="t" l="l"/>
            <a:pathLst>
              <a:path h="2802929" w="2802929">
                <a:moveTo>
                  <a:pt x="0" y="0"/>
                </a:moveTo>
                <a:lnTo>
                  <a:pt x="2802929" y="0"/>
                </a:lnTo>
                <a:lnTo>
                  <a:pt x="2802929" y="2802930"/>
                </a:lnTo>
                <a:lnTo>
                  <a:pt x="0" y="2802930"/>
                </a:lnTo>
                <a:lnTo>
                  <a:pt x="0" y="0"/>
                </a:lnTo>
                <a:close/>
              </a:path>
            </a:pathLst>
          </a:custGeom>
          <a:blipFill>
            <a:blip r:embed="rId3"/>
            <a:stretch>
              <a:fillRect l="0" t="0" r="0" b="0"/>
            </a:stretch>
          </a:blipFill>
        </p:spPr>
      </p:sp>
      <p:sp>
        <p:nvSpPr>
          <p:cNvPr name="TextBox 6" id="6"/>
          <p:cNvSpPr txBox="true"/>
          <p:nvPr/>
        </p:nvSpPr>
        <p:spPr>
          <a:xfrm rot="0">
            <a:off x="968443" y="3208430"/>
            <a:ext cx="3908357" cy="730784"/>
          </a:xfrm>
          <a:prstGeom prst="rect">
            <a:avLst/>
          </a:prstGeom>
        </p:spPr>
        <p:txBody>
          <a:bodyPr anchor="t" rtlCol="false" tIns="0" lIns="0" bIns="0" rIns="0">
            <a:spAutoFit/>
          </a:bodyPr>
          <a:lstStyle/>
          <a:p>
            <a:pPr algn="ctr">
              <a:lnSpc>
                <a:spcPts val="5760"/>
              </a:lnSpc>
            </a:pPr>
            <a:r>
              <a:rPr lang="en-US" sz="4800">
                <a:solidFill>
                  <a:srgbClr val="FFFFFF"/>
                </a:solidFill>
                <a:ea typeface="Libre Franklin Bold"/>
              </a:rPr>
              <a:t>見聞</a:t>
            </a:r>
          </a:p>
        </p:txBody>
      </p:sp>
      <p:sp>
        <p:nvSpPr>
          <p:cNvPr name="TextBox 7" id="7"/>
          <p:cNvSpPr txBox="true"/>
          <p:nvPr/>
        </p:nvSpPr>
        <p:spPr>
          <a:xfrm rot="0">
            <a:off x="5510442" y="3516672"/>
            <a:ext cx="2798829" cy="331470"/>
          </a:xfrm>
          <a:prstGeom prst="rect">
            <a:avLst/>
          </a:prstGeom>
        </p:spPr>
        <p:txBody>
          <a:bodyPr anchor="t" rtlCol="false" tIns="0" lIns="0" bIns="0" rIns="0">
            <a:spAutoFit/>
          </a:bodyPr>
          <a:lstStyle/>
          <a:p>
            <a:pPr>
              <a:lnSpc>
                <a:spcPts val="2700"/>
              </a:lnSpc>
            </a:pPr>
            <a:r>
              <a:rPr lang="en-US" sz="1800">
                <a:solidFill>
                  <a:srgbClr val="000000"/>
                </a:solidFill>
                <a:ea typeface="Libre Franklin"/>
              </a:rPr>
              <a:t>用手足感受出的所見與所聞</a:t>
            </a:r>
          </a:p>
        </p:txBody>
      </p:sp>
      <p:grpSp>
        <p:nvGrpSpPr>
          <p:cNvPr name="Group 8" id="8"/>
          <p:cNvGrpSpPr/>
          <p:nvPr/>
        </p:nvGrpSpPr>
        <p:grpSpPr>
          <a:xfrm rot="0">
            <a:off x="2425615" y="-285750"/>
            <a:ext cx="5032017" cy="1771503"/>
            <a:chOff x="0" y="0"/>
            <a:chExt cx="6709356" cy="2362004"/>
          </a:xfrm>
        </p:grpSpPr>
        <p:sp>
          <p:nvSpPr>
            <p:cNvPr name="Freeform 9" id="9"/>
            <p:cNvSpPr/>
            <p:nvPr/>
          </p:nvSpPr>
          <p:spPr>
            <a:xfrm flipH="false" flipV="false" rot="-10800000">
              <a:off x="0" y="0"/>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0800000">
              <a:off x="3392778" y="1491389"/>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10800000">
              <a:off x="6576899" y="978850"/>
              <a:ext cx="132457" cy="375954"/>
            </a:xfrm>
            <a:custGeom>
              <a:avLst/>
              <a:gdLst/>
              <a:ahLst/>
              <a:cxnLst/>
              <a:rect r="r" b="b" t="t" l="l"/>
              <a:pathLst>
                <a:path h="375954" w="132457">
                  <a:moveTo>
                    <a:pt x="0" y="0"/>
                  </a:moveTo>
                  <a:lnTo>
                    <a:pt x="132457" y="0"/>
                  </a:lnTo>
                  <a:lnTo>
                    <a:pt x="132457" y="375955"/>
                  </a:lnTo>
                  <a:lnTo>
                    <a:pt x="0" y="375955"/>
                  </a:lnTo>
                  <a:lnTo>
                    <a:pt x="0" y="0"/>
                  </a:lnTo>
                  <a:close/>
                </a:path>
              </a:pathLst>
            </a:custGeom>
            <a:blipFill>
              <a:blip r:embed="rId4">
                <a:extLst>
                  <a:ext uri="{96DAC541-7B7A-43D3-8B79-37D633B846F1}">
                    <asvg:svgBlip xmlns:asvg="http://schemas.microsoft.com/office/drawing/2016/SVG/main" r:embed="rId5"/>
                  </a:ext>
                </a:extLst>
              </a:blip>
              <a:stretch>
                <a:fillRect l="0" t="0" r="-3969" b="-131574"/>
              </a:stretch>
            </a:blipFill>
          </p:spPr>
        </p:sp>
      </p:grpSp>
      <p:grpSp>
        <p:nvGrpSpPr>
          <p:cNvPr name="Group 12" id="12"/>
          <p:cNvGrpSpPr/>
          <p:nvPr/>
        </p:nvGrpSpPr>
        <p:grpSpPr>
          <a:xfrm rot="0">
            <a:off x="2373972" y="5829447"/>
            <a:ext cx="5083660" cy="1771503"/>
            <a:chOff x="0" y="0"/>
            <a:chExt cx="6778214" cy="2362004"/>
          </a:xfrm>
        </p:grpSpPr>
        <p:sp>
          <p:nvSpPr>
            <p:cNvPr name="Freeform 13" id="13"/>
            <p:cNvSpPr/>
            <p:nvPr/>
          </p:nvSpPr>
          <p:spPr>
            <a:xfrm flipH="false" flipV="false" rot="-10800000">
              <a:off x="0" y="1491389"/>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true" rot="-10800000">
              <a:off x="3461635" y="0"/>
              <a:ext cx="137715" cy="870615"/>
            </a:xfrm>
            <a:custGeom>
              <a:avLst/>
              <a:gdLst/>
              <a:ahLst/>
              <a:cxnLst/>
              <a:rect r="r" b="b" t="t" l="l"/>
              <a:pathLst>
                <a:path h="870615" w="137715">
                  <a:moveTo>
                    <a:pt x="0" y="870615"/>
                  </a:moveTo>
                  <a:lnTo>
                    <a:pt x="137716" y="870615"/>
                  </a:lnTo>
                  <a:lnTo>
                    <a:pt x="137716" y="0"/>
                  </a:lnTo>
                  <a:lnTo>
                    <a:pt x="0" y="0"/>
                  </a:lnTo>
                  <a:lnTo>
                    <a:pt x="0" y="87061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true" rot="-10800000">
              <a:off x="6645757" y="1007199"/>
              <a:ext cx="132457" cy="375954"/>
            </a:xfrm>
            <a:custGeom>
              <a:avLst/>
              <a:gdLst/>
              <a:ahLst/>
              <a:cxnLst/>
              <a:rect r="r" b="b" t="t" l="l"/>
              <a:pathLst>
                <a:path h="375954" w="132457">
                  <a:moveTo>
                    <a:pt x="0" y="375955"/>
                  </a:moveTo>
                  <a:lnTo>
                    <a:pt x="132457" y="375955"/>
                  </a:lnTo>
                  <a:lnTo>
                    <a:pt x="132457" y="0"/>
                  </a:lnTo>
                  <a:lnTo>
                    <a:pt x="0" y="0"/>
                  </a:lnTo>
                  <a:lnTo>
                    <a:pt x="0" y="375955"/>
                  </a:lnTo>
                  <a:close/>
                </a:path>
              </a:pathLst>
            </a:custGeom>
            <a:blipFill>
              <a:blip r:embed="rId4">
                <a:extLst>
                  <a:ext uri="{96DAC541-7B7A-43D3-8B79-37D633B846F1}">
                    <asvg:svgBlip xmlns:asvg="http://schemas.microsoft.com/office/drawing/2016/SVG/main" r:embed="rId5"/>
                  </a:ext>
                </a:extLst>
              </a:blip>
              <a:stretch>
                <a:fillRect l="0" t="0" r="-3969" b="-131574"/>
              </a:stretch>
            </a:blipFill>
          </p:spPr>
        </p:sp>
      </p:grpSp>
      <p:sp>
        <p:nvSpPr>
          <p:cNvPr name="Freeform 16" id="16"/>
          <p:cNvSpPr/>
          <p:nvPr/>
        </p:nvSpPr>
        <p:spPr>
          <a:xfrm flipH="false" flipV="false" rot="0">
            <a:off x="465282" y="3029613"/>
            <a:ext cx="166716" cy="1255975"/>
          </a:xfrm>
          <a:custGeom>
            <a:avLst/>
            <a:gdLst/>
            <a:ahLst/>
            <a:cxnLst/>
            <a:rect r="r" b="b" t="t" l="l"/>
            <a:pathLst>
              <a:path h="1255975" w="166716">
                <a:moveTo>
                  <a:pt x="0" y="0"/>
                </a:moveTo>
                <a:lnTo>
                  <a:pt x="166716" y="0"/>
                </a:lnTo>
                <a:lnTo>
                  <a:pt x="166716" y="1255974"/>
                </a:lnTo>
                <a:lnTo>
                  <a:pt x="0" y="1255974"/>
                </a:lnTo>
                <a:lnTo>
                  <a:pt x="0" y="0"/>
                </a:lnTo>
                <a:close/>
              </a:path>
            </a:pathLst>
          </a:custGeom>
          <a:blipFill>
            <a:blip r:embed="rId6">
              <a:extLst>
                <a:ext uri="{96DAC541-7B7A-43D3-8B79-37D633B846F1}">
                  <asvg:svgBlip xmlns:asvg="http://schemas.microsoft.com/office/drawing/2016/SVG/main" r:embed="rId7"/>
                </a:ext>
              </a:extLst>
            </a:blip>
            <a:stretch>
              <a:fillRect l="0" t="0" r="-710066" b="0"/>
            </a:stretch>
          </a:blipFill>
        </p:spPr>
      </p:sp>
      <p:sp>
        <p:nvSpPr>
          <p:cNvPr name="Freeform 17" id="17"/>
          <p:cNvSpPr/>
          <p:nvPr/>
        </p:nvSpPr>
        <p:spPr>
          <a:xfrm flipH="false" flipV="false" rot="0">
            <a:off x="9204960" y="3029613"/>
            <a:ext cx="166716" cy="1255975"/>
          </a:xfrm>
          <a:custGeom>
            <a:avLst/>
            <a:gdLst/>
            <a:ahLst/>
            <a:cxnLst/>
            <a:rect r="r" b="b" t="t" l="l"/>
            <a:pathLst>
              <a:path h="1255975" w="166716">
                <a:moveTo>
                  <a:pt x="0" y="0"/>
                </a:moveTo>
                <a:lnTo>
                  <a:pt x="166716" y="0"/>
                </a:lnTo>
                <a:lnTo>
                  <a:pt x="166716" y="1255974"/>
                </a:lnTo>
                <a:lnTo>
                  <a:pt x="0" y="1255974"/>
                </a:lnTo>
                <a:lnTo>
                  <a:pt x="0" y="0"/>
                </a:lnTo>
                <a:close/>
              </a:path>
            </a:pathLst>
          </a:custGeom>
          <a:blipFill>
            <a:blip r:embed="rId6">
              <a:extLst>
                <a:ext uri="{96DAC541-7B7A-43D3-8B79-37D633B846F1}">
                  <asvg:svgBlip xmlns:asvg="http://schemas.microsoft.com/office/drawing/2016/SVG/main" r:embed="rId7"/>
                </a:ext>
              </a:extLst>
            </a:blip>
            <a:stretch>
              <a:fillRect l="0" t="0" r="-710066"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01545" y="-409169"/>
            <a:ext cx="1350510" cy="1255975"/>
          </a:xfrm>
          <a:custGeom>
            <a:avLst/>
            <a:gdLst/>
            <a:ahLst/>
            <a:cxnLst/>
            <a:rect r="r" b="b" t="t" l="l"/>
            <a:pathLst>
              <a:path h="1255975" w="1350510">
                <a:moveTo>
                  <a:pt x="0" y="0"/>
                </a:moveTo>
                <a:lnTo>
                  <a:pt x="1350510" y="0"/>
                </a:lnTo>
                <a:lnTo>
                  <a:pt x="1350510" y="1255975"/>
                </a:lnTo>
                <a:lnTo>
                  <a:pt x="0" y="12559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740952" y="607407"/>
            <a:ext cx="4464008" cy="3659797"/>
            <a:chOff x="0" y="0"/>
            <a:chExt cx="5952011" cy="4879730"/>
          </a:xfrm>
        </p:grpSpPr>
        <p:pic>
          <p:nvPicPr>
            <p:cNvPr name="Picture 4" id="4"/>
            <p:cNvPicPr>
              <a:picLocks noChangeAspect="true"/>
            </p:cNvPicPr>
            <p:nvPr/>
          </p:nvPicPr>
          <p:blipFill>
            <a:blip r:embed="rId4"/>
            <a:srcRect l="15744" t="0" r="15744" b="0"/>
            <a:stretch>
              <a:fillRect/>
            </a:stretch>
          </p:blipFill>
          <p:spPr>
            <a:xfrm flipH="false" flipV="false">
              <a:off x="0" y="0"/>
              <a:ext cx="1880146" cy="4879730"/>
            </a:xfrm>
            <a:prstGeom prst="rect">
              <a:avLst/>
            </a:prstGeom>
          </p:spPr>
        </p:pic>
        <p:pic>
          <p:nvPicPr>
            <p:cNvPr name="Picture 5" id="5"/>
            <p:cNvPicPr>
              <a:picLocks noChangeAspect="true"/>
            </p:cNvPicPr>
            <p:nvPr/>
          </p:nvPicPr>
          <p:blipFill>
            <a:blip r:embed="rId5"/>
            <a:srcRect l="15744" t="0" r="15744" b="0"/>
            <a:stretch>
              <a:fillRect/>
            </a:stretch>
          </p:blipFill>
          <p:spPr>
            <a:xfrm flipH="false" flipV="false">
              <a:off x="2035932" y="0"/>
              <a:ext cx="1880146" cy="4879730"/>
            </a:xfrm>
            <a:prstGeom prst="rect">
              <a:avLst/>
            </a:prstGeom>
          </p:spPr>
        </p:pic>
        <p:pic>
          <p:nvPicPr>
            <p:cNvPr name="Picture 6" id="6"/>
            <p:cNvPicPr>
              <a:picLocks noChangeAspect="true"/>
            </p:cNvPicPr>
            <p:nvPr/>
          </p:nvPicPr>
          <p:blipFill>
            <a:blip r:embed="rId6"/>
            <a:srcRect l="39165" t="0" r="39165" b="0"/>
            <a:stretch>
              <a:fillRect/>
            </a:stretch>
          </p:blipFill>
          <p:spPr>
            <a:xfrm flipH="false" flipV="false">
              <a:off x="4071865" y="0"/>
              <a:ext cx="1880146" cy="4879730"/>
            </a:xfrm>
            <a:prstGeom prst="rect">
              <a:avLst/>
            </a:prstGeom>
          </p:spPr>
        </p:pic>
      </p:grpSp>
      <p:sp>
        <p:nvSpPr>
          <p:cNvPr name="Freeform 7" id="7"/>
          <p:cNvSpPr/>
          <p:nvPr/>
        </p:nvSpPr>
        <p:spPr>
          <a:xfrm flipH="false" flipV="false" rot="0">
            <a:off x="731520" y="1702439"/>
            <a:ext cx="2028891" cy="1957880"/>
          </a:xfrm>
          <a:custGeom>
            <a:avLst/>
            <a:gdLst/>
            <a:ahLst/>
            <a:cxnLst/>
            <a:rect r="r" b="b" t="t" l="l"/>
            <a:pathLst>
              <a:path h="1957880" w="2028891">
                <a:moveTo>
                  <a:pt x="0" y="0"/>
                </a:moveTo>
                <a:lnTo>
                  <a:pt x="2028891" y="0"/>
                </a:lnTo>
                <a:lnTo>
                  <a:pt x="2028891" y="1957880"/>
                </a:lnTo>
                <a:lnTo>
                  <a:pt x="0" y="1957880"/>
                </a:lnTo>
                <a:lnTo>
                  <a:pt x="0" y="0"/>
                </a:lnTo>
                <a:close/>
              </a:path>
            </a:pathLst>
          </a:custGeom>
          <a:blipFill>
            <a:blip r:embed="rId7"/>
            <a:stretch>
              <a:fillRect l="0" t="0" r="0" b="0"/>
            </a:stretch>
          </a:blipFill>
        </p:spPr>
      </p:sp>
      <p:sp>
        <p:nvSpPr>
          <p:cNvPr name="Freeform 8" id="8"/>
          <p:cNvSpPr/>
          <p:nvPr/>
        </p:nvSpPr>
        <p:spPr>
          <a:xfrm flipH="false" flipV="false" rot="0">
            <a:off x="56265" y="5963975"/>
            <a:ext cx="1350510" cy="1255975"/>
          </a:xfrm>
          <a:custGeom>
            <a:avLst/>
            <a:gdLst/>
            <a:ahLst/>
            <a:cxnLst/>
            <a:rect r="r" b="b" t="t" l="l"/>
            <a:pathLst>
              <a:path h="1255975" w="1350510">
                <a:moveTo>
                  <a:pt x="0" y="0"/>
                </a:moveTo>
                <a:lnTo>
                  <a:pt x="1350510" y="0"/>
                </a:lnTo>
                <a:lnTo>
                  <a:pt x="1350510" y="1255975"/>
                </a:lnTo>
                <a:lnTo>
                  <a:pt x="0" y="12559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745966" y="2315987"/>
            <a:ext cx="1247783" cy="730784"/>
          </a:xfrm>
          <a:prstGeom prst="rect">
            <a:avLst/>
          </a:prstGeom>
        </p:spPr>
        <p:txBody>
          <a:bodyPr anchor="t" rtlCol="false" tIns="0" lIns="0" bIns="0" rIns="0">
            <a:spAutoFit/>
          </a:bodyPr>
          <a:lstStyle/>
          <a:p>
            <a:pPr>
              <a:lnSpc>
                <a:spcPts val="5759"/>
              </a:lnSpc>
            </a:pPr>
            <a:r>
              <a:rPr lang="en-US" sz="4799">
                <a:solidFill>
                  <a:srgbClr val="000000"/>
                </a:solidFill>
                <a:ea typeface="Libre Franklin Bold"/>
              </a:rPr>
              <a:t>推翻</a:t>
            </a:r>
          </a:p>
        </p:txBody>
      </p:sp>
      <p:grpSp>
        <p:nvGrpSpPr>
          <p:cNvPr name="Group 10" id="10"/>
          <p:cNvGrpSpPr/>
          <p:nvPr/>
        </p:nvGrpSpPr>
        <p:grpSpPr>
          <a:xfrm rot="0">
            <a:off x="4740952" y="4747489"/>
            <a:ext cx="1408875" cy="2017637"/>
            <a:chOff x="0" y="0"/>
            <a:chExt cx="1878500" cy="2690183"/>
          </a:xfrm>
        </p:grpSpPr>
        <p:sp>
          <p:nvSpPr>
            <p:cNvPr name="TextBox 11" id="11"/>
            <p:cNvSpPr txBox="true"/>
            <p:nvPr/>
          </p:nvSpPr>
          <p:spPr>
            <a:xfrm rot="0">
              <a:off x="0" y="475422"/>
              <a:ext cx="1878500" cy="2214761"/>
            </a:xfrm>
            <a:prstGeom prst="rect">
              <a:avLst/>
            </a:prstGeom>
          </p:spPr>
          <p:txBody>
            <a:bodyPr anchor="t" rtlCol="false" tIns="0" lIns="0" bIns="0" rIns="0">
              <a:spAutoFit/>
            </a:bodyPr>
            <a:lstStyle/>
            <a:p>
              <a:pPr>
                <a:lnSpc>
                  <a:spcPts val="2249"/>
                </a:lnSpc>
              </a:pPr>
              <a:r>
                <a:rPr lang="en-US" sz="1499">
                  <a:solidFill>
                    <a:srgbClr val="000000"/>
                  </a:solidFill>
                  <a:ea typeface="Libre Franklin"/>
                </a:rPr>
                <a:t>原以為私立學校會因金費不夠的問題音樂廳做得不好，結果是一個幾乎無可挑惕的廳</a:t>
              </a:r>
            </a:p>
          </p:txBody>
        </p:sp>
        <p:sp>
          <p:nvSpPr>
            <p:cNvPr name="TextBox 12" id="12"/>
            <p:cNvSpPr txBox="true"/>
            <p:nvPr/>
          </p:nvSpPr>
          <p:spPr>
            <a:xfrm rot="0">
              <a:off x="0" y="-38100"/>
              <a:ext cx="1878500" cy="396349"/>
            </a:xfrm>
            <a:prstGeom prst="rect">
              <a:avLst/>
            </a:prstGeom>
          </p:spPr>
          <p:txBody>
            <a:bodyPr anchor="t" rtlCol="false" tIns="0" lIns="0" bIns="0" rIns="0">
              <a:spAutoFit/>
            </a:bodyPr>
            <a:lstStyle/>
            <a:p>
              <a:pPr>
                <a:lnSpc>
                  <a:spcPts val="2520"/>
                </a:lnSpc>
                <a:spcBef>
                  <a:spcPct val="0"/>
                </a:spcBef>
              </a:pPr>
              <a:r>
                <a:rPr lang="en-US" sz="1800">
                  <a:solidFill>
                    <a:srgbClr val="000000"/>
                  </a:solidFill>
                  <a:ea typeface="Libre Franklin Semi-Bold"/>
                </a:rPr>
                <a:t>音樂廳</a:t>
              </a:r>
            </a:p>
          </p:txBody>
        </p:sp>
      </p:grpSp>
      <p:grpSp>
        <p:nvGrpSpPr>
          <p:cNvPr name="Group 13" id="13"/>
          <p:cNvGrpSpPr/>
          <p:nvPr/>
        </p:nvGrpSpPr>
        <p:grpSpPr>
          <a:xfrm rot="0">
            <a:off x="6275303" y="4747489"/>
            <a:ext cx="1416763" cy="2017637"/>
            <a:chOff x="0" y="0"/>
            <a:chExt cx="1889018" cy="2690183"/>
          </a:xfrm>
        </p:grpSpPr>
        <p:sp>
          <p:nvSpPr>
            <p:cNvPr name="TextBox 14" id="14"/>
            <p:cNvSpPr txBox="true"/>
            <p:nvPr/>
          </p:nvSpPr>
          <p:spPr>
            <a:xfrm rot="0">
              <a:off x="0" y="475422"/>
              <a:ext cx="1889018" cy="2214761"/>
            </a:xfrm>
            <a:prstGeom prst="rect">
              <a:avLst/>
            </a:prstGeom>
          </p:spPr>
          <p:txBody>
            <a:bodyPr anchor="t" rtlCol="false" tIns="0" lIns="0" bIns="0" rIns="0">
              <a:spAutoFit/>
            </a:bodyPr>
            <a:lstStyle/>
            <a:p>
              <a:pPr>
                <a:lnSpc>
                  <a:spcPts val="2250"/>
                </a:lnSpc>
              </a:pPr>
              <a:r>
                <a:rPr lang="en-US" sz="1500">
                  <a:solidFill>
                    <a:srgbClr val="000000"/>
                  </a:solidFill>
                  <a:ea typeface="Libre Franklin"/>
                </a:rPr>
                <a:t>無趣的參觀校園行程竟暗藏玄機！</a:t>
              </a:r>
            </a:p>
            <a:p>
              <a:pPr>
                <a:lnSpc>
                  <a:spcPts val="2249"/>
                </a:lnSpc>
              </a:pPr>
              <a:r>
                <a:rPr lang="en-US" sz="1499">
                  <a:solidFill>
                    <a:srgbClr val="000000"/>
                  </a:solidFill>
                  <a:ea typeface="Libre Franklin"/>
                </a:rPr>
                <a:t>除了參觀行程還可以體驗當新聞主持的感覺</a:t>
              </a:r>
            </a:p>
          </p:txBody>
        </p:sp>
        <p:sp>
          <p:nvSpPr>
            <p:cNvPr name="TextBox 15" id="15"/>
            <p:cNvSpPr txBox="true"/>
            <p:nvPr/>
          </p:nvSpPr>
          <p:spPr>
            <a:xfrm rot="0">
              <a:off x="0" y="-38100"/>
              <a:ext cx="1889018" cy="396349"/>
            </a:xfrm>
            <a:prstGeom prst="rect">
              <a:avLst/>
            </a:prstGeom>
          </p:spPr>
          <p:txBody>
            <a:bodyPr anchor="t" rtlCol="false" tIns="0" lIns="0" bIns="0" rIns="0">
              <a:spAutoFit/>
            </a:bodyPr>
            <a:lstStyle/>
            <a:p>
              <a:pPr>
                <a:lnSpc>
                  <a:spcPts val="2520"/>
                </a:lnSpc>
                <a:spcBef>
                  <a:spcPct val="0"/>
                </a:spcBef>
              </a:pPr>
              <a:r>
                <a:rPr lang="en-US" sz="1800">
                  <a:solidFill>
                    <a:srgbClr val="000000"/>
                  </a:solidFill>
                  <a:ea typeface="Libre Franklin Semi-Bold"/>
                </a:rPr>
                <a:t>多元課程</a:t>
              </a:r>
            </a:p>
          </p:txBody>
        </p:sp>
      </p:grpSp>
      <p:grpSp>
        <p:nvGrpSpPr>
          <p:cNvPr name="Group 16" id="16"/>
          <p:cNvGrpSpPr/>
          <p:nvPr/>
        </p:nvGrpSpPr>
        <p:grpSpPr>
          <a:xfrm rot="0">
            <a:off x="7808279" y="4747489"/>
            <a:ext cx="1396681" cy="1456803"/>
            <a:chOff x="0" y="0"/>
            <a:chExt cx="1862241" cy="1942405"/>
          </a:xfrm>
        </p:grpSpPr>
        <p:sp>
          <p:nvSpPr>
            <p:cNvPr name="TextBox 17" id="17"/>
            <p:cNvSpPr txBox="true"/>
            <p:nvPr/>
          </p:nvSpPr>
          <p:spPr>
            <a:xfrm rot="0">
              <a:off x="0" y="475422"/>
              <a:ext cx="1862241" cy="1466982"/>
            </a:xfrm>
            <a:prstGeom prst="rect">
              <a:avLst/>
            </a:prstGeom>
          </p:spPr>
          <p:txBody>
            <a:bodyPr anchor="t" rtlCol="false" tIns="0" lIns="0" bIns="0" rIns="0">
              <a:spAutoFit/>
            </a:bodyPr>
            <a:lstStyle/>
            <a:p>
              <a:pPr>
                <a:lnSpc>
                  <a:spcPts val="2249"/>
                </a:lnSpc>
              </a:pPr>
              <a:r>
                <a:rPr lang="en-US" sz="1499">
                  <a:solidFill>
                    <a:srgbClr val="000000"/>
                  </a:solidFill>
                  <a:ea typeface="Libre Franklin"/>
                </a:rPr>
                <a:t>多數私立學校都小小一間，沒想到東吳比我想像中大很多！</a:t>
              </a:r>
            </a:p>
          </p:txBody>
        </p:sp>
        <p:sp>
          <p:nvSpPr>
            <p:cNvPr name="TextBox 18" id="18"/>
            <p:cNvSpPr txBox="true"/>
            <p:nvPr/>
          </p:nvSpPr>
          <p:spPr>
            <a:xfrm rot="0">
              <a:off x="0" y="-38100"/>
              <a:ext cx="1862241" cy="396349"/>
            </a:xfrm>
            <a:prstGeom prst="rect">
              <a:avLst/>
            </a:prstGeom>
          </p:spPr>
          <p:txBody>
            <a:bodyPr anchor="t" rtlCol="false" tIns="0" lIns="0" bIns="0" rIns="0">
              <a:spAutoFit/>
            </a:bodyPr>
            <a:lstStyle/>
            <a:p>
              <a:pPr>
                <a:lnSpc>
                  <a:spcPts val="2520"/>
                </a:lnSpc>
                <a:spcBef>
                  <a:spcPct val="0"/>
                </a:spcBef>
              </a:pPr>
              <a:r>
                <a:rPr lang="en-US" sz="1800">
                  <a:solidFill>
                    <a:srgbClr val="000000"/>
                  </a:solidFill>
                  <a:ea typeface="Libre Franklin Semi-Bold"/>
                </a:rPr>
                <a:t>「偏僻狹小」</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19200" y="-1219200"/>
            <a:ext cx="7315200" cy="9753600"/>
          </a:xfrm>
          <a:custGeom>
            <a:avLst/>
            <a:gdLst/>
            <a:ahLst/>
            <a:cxnLst/>
            <a:rect r="r" b="b" t="t" l="l"/>
            <a:pathLst>
              <a:path h="9753600" w="7315200">
                <a:moveTo>
                  <a:pt x="7315200" y="0"/>
                </a:moveTo>
                <a:lnTo>
                  <a:pt x="7315200" y="9753600"/>
                </a:lnTo>
                <a:lnTo>
                  <a:pt x="0" y="9753600"/>
                </a:lnTo>
                <a:lnTo>
                  <a:pt x="0" y="0"/>
                </a:lnTo>
                <a:lnTo>
                  <a:pt x="7315200" y="0"/>
                </a:lnTo>
                <a:close/>
              </a:path>
            </a:pathLst>
          </a:custGeom>
          <a:blipFill>
            <a:blip r:embed="rId2"/>
            <a:stretch>
              <a:fillRect l="0" t="-16388" r="-23938" b="-15695"/>
            </a:stretch>
          </a:blipFill>
        </p:spPr>
      </p:sp>
      <p:grpSp>
        <p:nvGrpSpPr>
          <p:cNvPr name="Group 3" id="3"/>
          <p:cNvGrpSpPr/>
          <p:nvPr/>
        </p:nvGrpSpPr>
        <p:grpSpPr>
          <a:xfrm rot="0">
            <a:off x="2425615" y="1069562"/>
            <a:ext cx="6445702" cy="5176076"/>
            <a:chOff x="0" y="0"/>
            <a:chExt cx="17811707" cy="14303292"/>
          </a:xfrm>
        </p:grpSpPr>
        <p:sp>
          <p:nvSpPr>
            <p:cNvPr name="Freeform 4" id="4"/>
            <p:cNvSpPr/>
            <p:nvPr/>
          </p:nvSpPr>
          <p:spPr>
            <a:xfrm flipH="false" flipV="false" rot="0">
              <a:off x="0" y="0"/>
              <a:ext cx="17811707" cy="14303293"/>
            </a:xfrm>
            <a:custGeom>
              <a:avLst/>
              <a:gdLst/>
              <a:ahLst/>
              <a:cxnLst/>
              <a:rect r="r" b="b" t="t" l="l"/>
              <a:pathLst>
                <a:path h="14303293" w="17811707">
                  <a:moveTo>
                    <a:pt x="0" y="0"/>
                  </a:moveTo>
                  <a:lnTo>
                    <a:pt x="0" y="14303293"/>
                  </a:lnTo>
                  <a:lnTo>
                    <a:pt x="17811707" y="14303293"/>
                  </a:lnTo>
                  <a:lnTo>
                    <a:pt x="17811707" y="0"/>
                  </a:lnTo>
                  <a:lnTo>
                    <a:pt x="0" y="0"/>
                  </a:lnTo>
                  <a:close/>
                  <a:moveTo>
                    <a:pt x="17750748" y="14242332"/>
                  </a:moveTo>
                  <a:lnTo>
                    <a:pt x="59690" y="14242332"/>
                  </a:lnTo>
                  <a:lnTo>
                    <a:pt x="59690" y="59690"/>
                  </a:lnTo>
                  <a:lnTo>
                    <a:pt x="17750748" y="59690"/>
                  </a:lnTo>
                  <a:lnTo>
                    <a:pt x="17750748" y="14242332"/>
                  </a:lnTo>
                  <a:close/>
                </a:path>
              </a:pathLst>
            </a:custGeom>
            <a:solidFill>
              <a:srgbClr val="FFFFFF">
                <a:alpha val="40000"/>
              </a:srgbClr>
            </a:solidFill>
          </p:spPr>
        </p:sp>
      </p:grpSp>
      <p:sp>
        <p:nvSpPr>
          <p:cNvPr name="Freeform 5" id="5"/>
          <p:cNvSpPr/>
          <p:nvPr/>
        </p:nvSpPr>
        <p:spPr>
          <a:xfrm flipH="false" flipV="false" rot="2010572">
            <a:off x="1521157" y="2172357"/>
            <a:ext cx="2802929" cy="2802929"/>
          </a:xfrm>
          <a:custGeom>
            <a:avLst/>
            <a:gdLst/>
            <a:ahLst/>
            <a:cxnLst/>
            <a:rect r="r" b="b" t="t" l="l"/>
            <a:pathLst>
              <a:path h="2802929" w="2802929">
                <a:moveTo>
                  <a:pt x="0" y="0"/>
                </a:moveTo>
                <a:lnTo>
                  <a:pt x="2802929" y="0"/>
                </a:lnTo>
                <a:lnTo>
                  <a:pt x="2802929" y="2802930"/>
                </a:lnTo>
                <a:lnTo>
                  <a:pt x="0" y="2802930"/>
                </a:lnTo>
                <a:lnTo>
                  <a:pt x="0" y="0"/>
                </a:lnTo>
                <a:close/>
              </a:path>
            </a:pathLst>
          </a:custGeom>
          <a:blipFill>
            <a:blip r:embed="rId3"/>
            <a:stretch>
              <a:fillRect l="0" t="0" r="0" b="0"/>
            </a:stretch>
          </a:blipFill>
        </p:spPr>
      </p:sp>
      <p:sp>
        <p:nvSpPr>
          <p:cNvPr name="TextBox 6" id="6"/>
          <p:cNvSpPr txBox="true"/>
          <p:nvPr/>
        </p:nvSpPr>
        <p:spPr>
          <a:xfrm rot="0">
            <a:off x="968443" y="3208430"/>
            <a:ext cx="3908357" cy="730784"/>
          </a:xfrm>
          <a:prstGeom prst="rect">
            <a:avLst/>
          </a:prstGeom>
        </p:spPr>
        <p:txBody>
          <a:bodyPr anchor="t" rtlCol="false" tIns="0" lIns="0" bIns="0" rIns="0">
            <a:spAutoFit/>
          </a:bodyPr>
          <a:lstStyle/>
          <a:p>
            <a:pPr algn="ctr">
              <a:lnSpc>
                <a:spcPts val="5760"/>
              </a:lnSpc>
            </a:pPr>
            <a:r>
              <a:rPr lang="en-US" sz="4800">
                <a:solidFill>
                  <a:srgbClr val="FFFFFF"/>
                </a:solidFill>
                <a:ea typeface="Libre Franklin Bold"/>
              </a:rPr>
              <a:t>成長</a:t>
            </a:r>
          </a:p>
        </p:txBody>
      </p:sp>
      <p:sp>
        <p:nvSpPr>
          <p:cNvPr name="TextBox 7" id="7"/>
          <p:cNvSpPr txBox="true"/>
          <p:nvPr/>
        </p:nvSpPr>
        <p:spPr>
          <a:xfrm rot="0">
            <a:off x="5648466" y="3556762"/>
            <a:ext cx="2510235" cy="331470"/>
          </a:xfrm>
          <a:prstGeom prst="rect">
            <a:avLst/>
          </a:prstGeom>
        </p:spPr>
        <p:txBody>
          <a:bodyPr anchor="t" rtlCol="false" tIns="0" lIns="0" bIns="0" rIns="0">
            <a:spAutoFit/>
          </a:bodyPr>
          <a:lstStyle/>
          <a:p>
            <a:pPr>
              <a:lnSpc>
                <a:spcPts val="2700"/>
              </a:lnSpc>
            </a:pPr>
            <a:r>
              <a:rPr lang="en-US" sz="1800">
                <a:solidFill>
                  <a:srgbClr val="000000"/>
                </a:solidFill>
                <a:ea typeface="Libre Franklin"/>
              </a:rPr>
              <a:t>思索與吸收</a:t>
            </a:r>
          </a:p>
        </p:txBody>
      </p:sp>
      <p:grpSp>
        <p:nvGrpSpPr>
          <p:cNvPr name="Group 8" id="8"/>
          <p:cNvGrpSpPr/>
          <p:nvPr/>
        </p:nvGrpSpPr>
        <p:grpSpPr>
          <a:xfrm rot="0">
            <a:off x="2425615" y="-285750"/>
            <a:ext cx="5032017" cy="1771503"/>
            <a:chOff x="0" y="0"/>
            <a:chExt cx="6709356" cy="2362004"/>
          </a:xfrm>
        </p:grpSpPr>
        <p:sp>
          <p:nvSpPr>
            <p:cNvPr name="Freeform 9" id="9"/>
            <p:cNvSpPr/>
            <p:nvPr/>
          </p:nvSpPr>
          <p:spPr>
            <a:xfrm flipH="false" flipV="false" rot="-10800000">
              <a:off x="0" y="0"/>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0800000">
              <a:off x="3392778" y="1491389"/>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10800000">
              <a:off x="6576899" y="978850"/>
              <a:ext cx="132457" cy="375954"/>
            </a:xfrm>
            <a:custGeom>
              <a:avLst/>
              <a:gdLst/>
              <a:ahLst/>
              <a:cxnLst/>
              <a:rect r="r" b="b" t="t" l="l"/>
              <a:pathLst>
                <a:path h="375954" w="132457">
                  <a:moveTo>
                    <a:pt x="0" y="0"/>
                  </a:moveTo>
                  <a:lnTo>
                    <a:pt x="132457" y="0"/>
                  </a:lnTo>
                  <a:lnTo>
                    <a:pt x="132457" y="375955"/>
                  </a:lnTo>
                  <a:lnTo>
                    <a:pt x="0" y="375955"/>
                  </a:lnTo>
                  <a:lnTo>
                    <a:pt x="0" y="0"/>
                  </a:lnTo>
                  <a:close/>
                </a:path>
              </a:pathLst>
            </a:custGeom>
            <a:blipFill>
              <a:blip r:embed="rId4">
                <a:extLst>
                  <a:ext uri="{96DAC541-7B7A-43D3-8B79-37D633B846F1}">
                    <asvg:svgBlip xmlns:asvg="http://schemas.microsoft.com/office/drawing/2016/SVG/main" r:embed="rId5"/>
                  </a:ext>
                </a:extLst>
              </a:blip>
              <a:stretch>
                <a:fillRect l="0" t="0" r="-3969" b="-131574"/>
              </a:stretch>
            </a:blipFill>
          </p:spPr>
        </p:sp>
      </p:grpSp>
      <p:grpSp>
        <p:nvGrpSpPr>
          <p:cNvPr name="Group 12" id="12"/>
          <p:cNvGrpSpPr/>
          <p:nvPr/>
        </p:nvGrpSpPr>
        <p:grpSpPr>
          <a:xfrm rot="0">
            <a:off x="2373972" y="5829447"/>
            <a:ext cx="5083660" cy="1771503"/>
            <a:chOff x="0" y="0"/>
            <a:chExt cx="6778214" cy="2362004"/>
          </a:xfrm>
        </p:grpSpPr>
        <p:sp>
          <p:nvSpPr>
            <p:cNvPr name="Freeform 13" id="13"/>
            <p:cNvSpPr/>
            <p:nvPr/>
          </p:nvSpPr>
          <p:spPr>
            <a:xfrm flipH="false" flipV="false" rot="-10800000">
              <a:off x="0" y="1491389"/>
              <a:ext cx="137715" cy="870615"/>
            </a:xfrm>
            <a:custGeom>
              <a:avLst/>
              <a:gdLst/>
              <a:ahLst/>
              <a:cxnLst/>
              <a:rect r="r" b="b" t="t" l="l"/>
              <a:pathLst>
                <a:path h="870615" w="137715">
                  <a:moveTo>
                    <a:pt x="0" y="0"/>
                  </a:moveTo>
                  <a:lnTo>
                    <a:pt x="137715" y="0"/>
                  </a:lnTo>
                  <a:lnTo>
                    <a:pt x="137715" y="870615"/>
                  </a:lnTo>
                  <a:lnTo>
                    <a:pt x="0" y="870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true" rot="-10800000">
              <a:off x="3461635" y="0"/>
              <a:ext cx="137715" cy="870615"/>
            </a:xfrm>
            <a:custGeom>
              <a:avLst/>
              <a:gdLst/>
              <a:ahLst/>
              <a:cxnLst/>
              <a:rect r="r" b="b" t="t" l="l"/>
              <a:pathLst>
                <a:path h="870615" w="137715">
                  <a:moveTo>
                    <a:pt x="0" y="870615"/>
                  </a:moveTo>
                  <a:lnTo>
                    <a:pt x="137716" y="870615"/>
                  </a:lnTo>
                  <a:lnTo>
                    <a:pt x="137716" y="0"/>
                  </a:lnTo>
                  <a:lnTo>
                    <a:pt x="0" y="0"/>
                  </a:lnTo>
                  <a:lnTo>
                    <a:pt x="0" y="87061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true" rot="-10800000">
              <a:off x="6645757" y="1007199"/>
              <a:ext cx="132457" cy="375954"/>
            </a:xfrm>
            <a:custGeom>
              <a:avLst/>
              <a:gdLst/>
              <a:ahLst/>
              <a:cxnLst/>
              <a:rect r="r" b="b" t="t" l="l"/>
              <a:pathLst>
                <a:path h="375954" w="132457">
                  <a:moveTo>
                    <a:pt x="0" y="375955"/>
                  </a:moveTo>
                  <a:lnTo>
                    <a:pt x="132457" y="375955"/>
                  </a:lnTo>
                  <a:lnTo>
                    <a:pt x="132457" y="0"/>
                  </a:lnTo>
                  <a:lnTo>
                    <a:pt x="0" y="0"/>
                  </a:lnTo>
                  <a:lnTo>
                    <a:pt x="0" y="375955"/>
                  </a:lnTo>
                  <a:close/>
                </a:path>
              </a:pathLst>
            </a:custGeom>
            <a:blipFill>
              <a:blip r:embed="rId4">
                <a:extLst>
                  <a:ext uri="{96DAC541-7B7A-43D3-8B79-37D633B846F1}">
                    <asvg:svgBlip xmlns:asvg="http://schemas.microsoft.com/office/drawing/2016/SVG/main" r:embed="rId5"/>
                  </a:ext>
                </a:extLst>
              </a:blip>
              <a:stretch>
                <a:fillRect l="0" t="0" r="-3969" b="-131574"/>
              </a:stretch>
            </a:blipFill>
          </p:spPr>
        </p:sp>
      </p:grpSp>
      <p:sp>
        <p:nvSpPr>
          <p:cNvPr name="Freeform 16" id="16"/>
          <p:cNvSpPr/>
          <p:nvPr/>
        </p:nvSpPr>
        <p:spPr>
          <a:xfrm flipH="false" flipV="false" rot="0">
            <a:off x="465282" y="3029613"/>
            <a:ext cx="166716" cy="1255975"/>
          </a:xfrm>
          <a:custGeom>
            <a:avLst/>
            <a:gdLst/>
            <a:ahLst/>
            <a:cxnLst/>
            <a:rect r="r" b="b" t="t" l="l"/>
            <a:pathLst>
              <a:path h="1255975" w="166716">
                <a:moveTo>
                  <a:pt x="0" y="0"/>
                </a:moveTo>
                <a:lnTo>
                  <a:pt x="166716" y="0"/>
                </a:lnTo>
                <a:lnTo>
                  <a:pt x="166716" y="1255974"/>
                </a:lnTo>
                <a:lnTo>
                  <a:pt x="0" y="1255974"/>
                </a:lnTo>
                <a:lnTo>
                  <a:pt x="0" y="0"/>
                </a:lnTo>
                <a:close/>
              </a:path>
            </a:pathLst>
          </a:custGeom>
          <a:blipFill>
            <a:blip r:embed="rId6">
              <a:extLst>
                <a:ext uri="{96DAC541-7B7A-43D3-8B79-37D633B846F1}">
                  <asvg:svgBlip xmlns:asvg="http://schemas.microsoft.com/office/drawing/2016/SVG/main" r:embed="rId7"/>
                </a:ext>
              </a:extLst>
            </a:blip>
            <a:stretch>
              <a:fillRect l="0" t="0" r="-710066" b="0"/>
            </a:stretch>
          </a:blipFill>
        </p:spPr>
      </p:sp>
      <p:sp>
        <p:nvSpPr>
          <p:cNvPr name="Freeform 17" id="17"/>
          <p:cNvSpPr/>
          <p:nvPr/>
        </p:nvSpPr>
        <p:spPr>
          <a:xfrm flipH="false" flipV="false" rot="0">
            <a:off x="9204960" y="3029613"/>
            <a:ext cx="166716" cy="1255975"/>
          </a:xfrm>
          <a:custGeom>
            <a:avLst/>
            <a:gdLst/>
            <a:ahLst/>
            <a:cxnLst/>
            <a:rect r="r" b="b" t="t" l="l"/>
            <a:pathLst>
              <a:path h="1255975" w="166716">
                <a:moveTo>
                  <a:pt x="0" y="0"/>
                </a:moveTo>
                <a:lnTo>
                  <a:pt x="166716" y="0"/>
                </a:lnTo>
                <a:lnTo>
                  <a:pt x="166716" y="1255974"/>
                </a:lnTo>
                <a:lnTo>
                  <a:pt x="0" y="1255974"/>
                </a:lnTo>
                <a:lnTo>
                  <a:pt x="0" y="0"/>
                </a:lnTo>
                <a:close/>
              </a:path>
            </a:pathLst>
          </a:custGeom>
          <a:blipFill>
            <a:blip r:embed="rId6">
              <a:extLst>
                <a:ext uri="{96DAC541-7B7A-43D3-8B79-37D633B846F1}">
                  <asvg:svgBlip xmlns:asvg="http://schemas.microsoft.com/office/drawing/2016/SVG/main" r:embed="rId7"/>
                </a:ext>
              </a:extLst>
            </a:blip>
            <a:stretch>
              <a:fillRect l="0" t="0" r="-710066"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DAF2f632IA8</dc:identifier>
  <dcterms:modified xsi:type="dcterms:W3CDTF">2011-08-01T06:04:30Z</dcterms:modified>
  <cp:revision>1</cp:revision>
  <dc:title>Pink and White Geometric Marketing Presentation</dc:title>
</cp:coreProperties>
</file>